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63" r:id="rId5"/>
    <p:sldId id="264" r:id="rId6"/>
    <p:sldId id="260" r:id="rId7"/>
    <p:sldId id="270" r:id="rId8"/>
    <p:sldId id="261" r:id="rId9"/>
    <p:sldId id="268" r:id="rId10"/>
    <p:sldId id="271" r:id="rId11"/>
    <p:sldId id="267" r:id="rId12"/>
    <p:sldId id="272" r:id="rId13"/>
    <p:sldId id="273" r:id="rId14"/>
    <p:sldId id="294" r:id="rId15"/>
    <p:sldId id="275" r:id="rId16"/>
    <p:sldId id="276" r:id="rId17"/>
    <p:sldId id="277" r:id="rId18"/>
    <p:sldId id="278" r:id="rId19"/>
    <p:sldId id="293" r:id="rId20"/>
    <p:sldId id="280" r:id="rId21"/>
    <p:sldId id="281" r:id="rId22"/>
    <p:sldId id="282" r:id="rId23"/>
    <p:sldId id="279" r:id="rId24"/>
    <p:sldId id="295" r:id="rId25"/>
    <p:sldId id="296" r:id="rId26"/>
    <p:sldId id="298" r:id="rId27"/>
    <p:sldId id="299" r:id="rId28"/>
    <p:sldId id="301" r:id="rId29"/>
    <p:sldId id="302" r:id="rId30"/>
    <p:sldId id="315" r:id="rId31"/>
    <p:sldId id="297"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283" r:id="rId63"/>
    <p:sldId id="284" r:id="rId64"/>
    <p:sldId id="285" r:id="rId65"/>
    <p:sldId id="334" r:id="rId66"/>
    <p:sldId id="335" r:id="rId67"/>
    <p:sldId id="336" r:id="rId68"/>
    <p:sldId id="286" r:id="rId69"/>
    <p:sldId id="287" r:id="rId70"/>
    <p:sldId id="288" r:id="rId71"/>
    <p:sldId id="289" r:id="rId72"/>
    <p:sldId id="290" r:id="rId73"/>
    <p:sldId id="291" r:id="rId74"/>
    <p:sldId id="292" r:id="rId75"/>
    <p:sldId id="353"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52" r:id="rId89"/>
    <p:sldId id="350" r:id="rId90"/>
    <p:sldId id="351" r:id="rId91"/>
    <p:sldId id="349" r:id="rId92"/>
    <p:sldId id="269" r:id="rId93"/>
    <p:sldId id="262" r:id="rId9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2F89"/>
    <a:srgbClr val="642673"/>
    <a:srgbClr val="F0C431"/>
    <a:srgbClr val="414042"/>
    <a:srgbClr val="CFDC27"/>
    <a:srgbClr val="A1ABD7"/>
    <a:srgbClr val="DF1C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5" autoAdjust="0"/>
    <p:restoredTop sz="94660"/>
  </p:normalViewPr>
  <p:slideViewPr>
    <p:cSldViewPr snapToGrid="0" snapToObjects="1">
      <p:cViewPr>
        <p:scale>
          <a:sx n="101" d="100"/>
          <a:sy n="101" d="100"/>
        </p:scale>
        <p:origin x="-108" y="-7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atterned-bg.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4114800"/>
          </a:xfrm>
          <a:prstGeom prst="rect">
            <a:avLst/>
          </a:prstGeom>
        </p:spPr>
      </p:pic>
      <p:sp>
        <p:nvSpPr>
          <p:cNvPr id="10" name="Rectangle 9"/>
          <p:cNvSpPr/>
          <p:nvPr userDrawn="1"/>
        </p:nvSpPr>
        <p:spPr>
          <a:xfrm>
            <a:off x="1" y="3809673"/>
            <a:ext cx="9144000" cy="1463903"/>
          </a:xfrm>
          <a:prstGeom prst="rect">
            <a:avLst/>
          </a:prstGeom>
          <a:solidFill>
            <a:srgbClr val="462F8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fleur de lis.png"/>
          <p:cNvPicPr>
            <a:picLocks noChangeAspect="1"/>
          </p:cNvPicPr>
          <p:nvPr userDrawn="1"/>
        </p:nvPicPr>
        <p:blipFill>
          <a:blip r:embed="rId3" cstate="screen">
            <a:alphaModFix amt="18000"/>
            <a:extLst>
              <a:ext uri="{28A0092B-C50C-407E-A947-70E740481C1C}">
                <a14:useLocalDpi xmlns:a14="http://schemas.microsoft.com/office/drawing/2010/main"/>
              </a:ext>
            </a:extLst>
          </a:blip>
          <a:stretch>
            <a:fillRect/>
          </a:stretch>
        </p:blipFill>
        <p:spPr>
          <a:xfrm flipH="1">
            <a:off x="-50770" y="3421651"/>
            <a:ext cx="1597911" cy="1888088"/>
          </a:xfrm>
          <a:prstGeom prst="rect">
            <a:avLst/>
          </a:prstGeom>
        </p:spPr>
      </p:pic>
      <p:sp>
        <p:nvSpPr>
          <p:cNvPr id="2" name="Title 1"/>
          <p:cNvSpPr>
            <a:spLocks noGrp="1"/>
          </p:cNvSpPr>
          <p:nvPr>
            <p:ph type="ctrTitle" hasCustomPrompt="1"/>
          </p:nvPr>
        </p:nvSpPr>
        <p:spPr>
          <a:xfrm>
            <a:off x="685800" y="572190"/>
            <a:ext cx="7772400" cy="1102519"/>
          </a:xfrm>
        </p:spPr>
        <p:txBody>
          <a:bodyPr lIns="0" tIns="0" rIns="0" bIns="0" anchor="t" anchorCtr="0">
            <a:normAutofit/>
          </a:bodyPr>
          <a:lstStyle>
            <a:lvl1pPr algn="l">
              <a:defRPr sz="4000">
                <a:solidFill>
                  <a:schemeClr val="bg1"/>
                </a:solidFill>
              </a:defRPr>
            </a:lvl1pPr>
          </a:lstStyle>
          <a:p>
            <a:r>
              <a:rPr lang="en-US" dirty="0" smtClean="0"/>
              <a:t>SRP Implementation Success in a Complex Environment</a:t>
            </a:r>
            <a:endParaRPr lang="en-US" dirty="0"/>
          </a:p>
        </p:txBody>
      </p:sp>
      <p:sp>
        <p:nvSpPr>
          <p:cNvPr id="3" name="Subtitle 2"/>
          <p:cNvSpPr>
            <a:spLocks noGrp="1"/>
          </p:cNvSpPr>
          <p:nvPr>
            <p:ph type="subTitle" idx="1"/>
          </p:nvPr>
        </p:nvSpPr>
        <p:spPr>
          <a:xfrm>
            <a:off x="685800" y="1676528"/>
            <a:ext cx="5505749" cy="1314450"/>
          </a:xfrm>
          <a:prstGeom prst="rect">
            <a:avLst/>
          </a:prstGeom>
        </p:spPr>
        <p:txBody>
          <a:bodyPr lIns="0" tIns="0" rIns="0" bIns="0">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2" name="Oval 11"/>
          <p:cNvSpPr/>
          <p:nvPr userDrawn="1"/>
        </p:nvSpPr>
        <p:spPr>
          <a:xfrm>
            <a:off x="6209189" y="2403132"/>
            <a:ext cx="2411916" cy="2411916"/>
          </a:xfrm>
          <a:prstGeom prst="ellipse">
            <a:avLst/>
          </a:prstGeom>
          <a:solidFill>
            <a:srgbClr val="DF1C5A">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ELive logo white transparen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76703" y="3294324"/>
            <a:ext cx="1772985" cy="699761"/>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SRP Implementation Success in a Complex Environment</a:t>
            </a:r>
            <a:endParaRPr lang="en-US" dirty="0"/>
          </a:p>
        </p:txBody>
      </p:sp>
      <p:graphicFrame>
        <p:nvGraphicFramePr>
          <p:cNvPr id="6" name="Table 5"/>
          <p:cNvGraphicFramePr>
            <a:graphicFrameLocks noGrp="1"/>
          </p:cNvGraphicFramePr>
          <p:nvPr userDrawn="1">
            <p:extLst>
              <p:ext uri="{D42A27DB-BD31-4B8C-83A1-F6EECF244321}">
                <p14:modId xmlns:p14="http://schemas.microsoft.com/office/powerpoint/2010/main" val="3491909968"/>
              </p:ext>
            </p:extLst>
          </p:nvPr>
        </p:nvGraphicFramePr>
        <p:xfrm>
          <a:off x="457200" y="1146246"/>
          <a:ext cx="7832081" cy="2286000"/>
        </p:xfrm>
        <a:graphic>
          <a:graphicData uri="http://schemas.openxmlformats.org/drawingml/2006/table">
            <a:tbl>
              <a:tblPr firstRow="1" bandRow="1">
                <a:tableStyleId>{5C22544A-7EE6-4342-B048-85BDC9FD1C3A}</a:tableStyleId>
              </a:tblPr>
              <a:tblGrid>
                <a:gridCol w="540688"/>
                <a:gridCol w="7291393"/>
              </a:tblGrid>
              <a:tr h="449481">
                <a:tc>
                  <a:txBody>
                    <a:bodyPr/>
                    <a:lstStyle/>
                    <a:p>
                      <a:r>
                        <a:rPr lang="en-US" sz="2400" b="1" kern="1200" dirty="0" smtClean="0">
                          <a:solidFill>
                            <a:srgbClr val="CFDC27"/>
                          </a:solidFill>
                          <a:latin typeface="Arial"/>
                          <a:ea typeface="+mn-ea"/>
                          <a:cs typeface="Arial"/>
                        </a:rPr>
                        <a:t>1</a:t>
                      </a:r>
                    </a:p>
                  </a:txBody>
                  <a:tcPr anchor="b">
                    <a:lnL w="12700" cmpd="sng">
                      <a:noFill/>
                    </a:lnL>
                    <a:lnR w="12700" cmpd="sng">
                      <a:noFill/>
                    </a:lnR>
                    <a:lnT w="12700" cmpd="sng">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kern="1200" dirty="0" smtClean="0">
                          <a:solidFill>
                            <a:srgbClr val="414042"/>
                          </a:solidFill>
                          <a:latin typeface="Arial"/>
                          <a:ea typeface="+mn-ea"/>
                          <a:cs typeface="Arial"/>
                        </a:rPr>
                        <a:t>Goals/Hardware/Basics</a:t>
                      </a:r>
                    </a:p>
                  </a:txBody>
                  <a:tcPr marB="73152" anchor="b">
                    <a:lnL w="12700" cmpd="sng">
                      <a:noFill/>
                    </a:lnL>
                    <a:lnR w="12700" cmpd="sng">
                      <a:noFill/>
                    </a:lnR>
                    <a:lnT w="12700" cmpd="sng">
                      <a:noFill/>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449481">
                <a:tc>
                  <a:txBody>
                    <a:bodyPr/>
                    <a:lstStyle/>
                    <a:p>
                      <a:r>
                        <a:rPr lang="en-US" sz="2400" b="1" kern="1200" dirty="0" smtClean="0">
                          <a:solidFill>
                            <a:srgbClr val="CFDC27"/>
                          </a:solidFill>
                          <a:latin typeface="Arial"/>
                          <a:ea typeface="+mn-ea"/>
                          <a:cs typeface="Arial"/>
                        </a:rPr>
                        <a:t>2</a:t>
                      </a:r>
                    </a:p>
                  </a:txBody>
                  <a:tcPr anchor="b">
                    <a:lnL w="12700" cmpd="sng">
                      <a:noFill/>
                    </a:lnL>
                    <a:lnR w="12700" cmpd="sng">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rgbClr val="414042"/>
                          </a:solidFill>
                          <a:latin typeface="+mn-lt"/>
                          <a:ea typeface="+mn-ea"/>
                          <a:cs typeface="Arial"/>
                        </a:rPr>
                        <a:t>Overview of SRP</a:t>
                      </a:r>
                    </a:p>
                  </a:txBody>
                  <a:tcPr marB="73152" anchor="b">
                    <a:lnL w="12700" cmpd="sng">
                      <a:noFill/>
                    </a:lnL>
                    <a:lnR w="12700" cmpd="sng">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449481">
                <a:tc>
                  <a:txBody>
                    <a:bodyPr/>
                    <a:lstStyle/>
                    <a:p>
                      <a:r>
                        <a:rPr lang="en-US" sz="2400" b="1" kern="1200" dirty="0" smtClean="0">
                          <a:solidFill>
                            <a:srgbClr val="CFDC27"/>
                          </a:solidFill>
                          <a:latin typeface="Arial"/>
                          <a:ea typeface="+mn-ea"/>
                          <a:cs typeface="Arial"/>
                        </a:rPr>
                        <a:t>3</a:t>
                      </a:r>
                    </a:p>
                  </a:txBody>
                  <a:tcPr anchor="b">
                    <a:lnL w="12700" cmpd="sng">
                      <a:noFill/>
                    </a:lnL>
                    <a:lnR w="12700" cmpd="sng">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rgbClr val="414042"/>
                          </a:solidFill>
                          <a:latin typeface="+mn-lt"/>
                          <a:ea typeface="+mn-ea"/>
                          <a:cs typeface="Arial"/>
                        </a:rPr>
                        <a:t>Initial Setup, Configuration, and Customizations</a:t>
                      </a:r>
                    </a:p>
                  </a:txBody>
                  <a:tcPr marB="73152" anchor="b">
                    <a:lnL w="12700" cmpd="sng">
                      <a:noFill/>
                    </a:lnL>
                    <a:lnR w="12700" cmpd="sng">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449481">
                <a:tc>
                  <a:txBody>
                    <a:bodyPr/>
                    <a:lstStyle/>
                    <a:p>
                      <a:r>
                        <a:rPr lang="en-US" sz="2400" b="1" kern="1200" dirty="0" smtClean="0">
                          <a:solidFill>
                            <a:srgbClr val="CFDC27"/>
                          </a:solidFill>
                          <a:latin typeface="Arial"/>
                          <a:ea typeface="+mn-ea"/>
                          <a:cs typeface="Arial"/>
                        </a:rPr>
                        <a:t>4</a:t>
                      </a:r>
                    </a:p>
                  </a:txBody>
                  <a:tcPr anchor="b">
                    <a:lnL w="12700" cmpd="sng">
                      <a:noFill/>
                    </a:lnL>
                    <a:lnR w="12700" cmpd="sng">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rgbClr val="414042"/>
                          </a:solidFill>
                          <a:latin typeface="+mn-lt"/>
                          <a:ea typeface="+mn-ea"/>
                          <a:cs typeface="Arial"/>
                        </a:rPr>
                        <a:t>Loading Data</a:t>
                      </a:r>
                    </a:p>
                  </a:txBody>
                  <a:tcPr marB="73152" anchor="b">
                    <a:lnL w="12700" cmpd="sng">
                      <a:noFill/>
                    </a:lnL>
                    <a:lnR w="12700" cmpd="sng">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r>
              <a:tr h="4494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1" kern="1200" dirty="0" smtClean="0">
                          <a:solidFill>
                            <a:srgbClr val="CFDC27"/>
                          </a:solidFill>
                          <a:latin typeface="+mn-lt"/>
                          <a:ea typeface="+mn-ea"/>
                          <a:cs typeface="Arial"/>
                        </a:rPr>
                        <a:t>5</a:t>
                      </a:r>
                    </a:p>
                  </a:txBody>
                  <a:tcPr anchor="b">
                    <a:lnL w="12700" cmpd="sng">
                      <a:noFill/>
                    </a:lnL>
                    <a:lnR w="12700" cmpd="sng">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kern="1200" dirty="0" smtClean="0">
                          <a:solidFill>
                            <a:srgbClr val="414042"/>
                          </a:solidFill>
                          <a:latin typeface="+mn-lt"/>
                          <a:ea typeface="+mn-ea"/>
                          <a:cs typeface="Arial"/>
                        </a:rPr>
                        <a:t>Refreshing Data</a:t>
                      </a:r>
                    </a:p>
                  </a:txBody>
                  <a:tcPr marB="73152" anchor="b">
                    <a:lnL w="12700" cmpd="sng">
                      <a:noFill/>
                    </a:lnL>
                    <a:lnR w="12700" cmpd="sng">
                      <a:no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04111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9609"/>
            <a:ext cx="7886397" cy="857250"/>
          </a:xfrm>
        </p:spPr>
        <p:txBody>
          <a:body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457200" y="1128792"/>
            <a:ext cx="7886397" cy="3262233"/>
          </a:xfrm>
          <a:prstGeom prst="rect">
            <a:avLst/>
          </a:prstGeom>
        </p:spPr>
        <p:txBody>
          <a:bodyPr vert="horz" lIns="0" tIns="0" rIns="0" bIns="0"/>
          <a:lstStyle>
            <a:lvl1pPr marL="0" indent="0">
              <a:buNone/>
              <a:defRPr sz="2000" b="1">
                <a:solidFill>
                  <a:srgbClr val="462F89"/>
                </a:solidFill>
              </a:defRPr>
            </a:lvl1pPr>
            <a:lvl2pPr marL="279400" indent="-279400">
              <a:buFont typeface="Arial"/>
              <a:buChar char="•"/>
              <a:defRPr sz="1800">
                <a:solidFill>
                  <a:srgbClr val="414042"/>
                </a:solidFill>
              </a:defRPr>
            </a:lvl2pPr>
            <a:lvl3pPr marL="561975" indent="-279400">
              <a:buFont typeface="Courier New"/>
              <a:buChar char="o"/>
              <a:defRPr sz="1800">
                <a:solidFill>
                  <a:srgbClr val="414042"/>
                </a:solidFill>
              </a:defRPr>
            </a:lvl3pPr>
            <a:lvl4pPr marL="279400" indent="-279400">
              <a:buFont typeface="Arial"/>
              <a:buChar char="•"/>
              <a:defRPr sz="1800">
                <a:solidFill>
                  <a:srgbClr val="414042"/>
                </a:solidFill>
              </a:defRPr>
            </a:lvl4pPr>
            <a:lvl5pPr marL="279400" indent="-279400">
              <a:buFont typeface="Arial"/>
              <a:buChar char="•"/>
              <a:defRPr sz="1800">
                <a:solidFill>
                  <a:srgbClr val="414042"/>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92998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4"/>
          <p:cNvSpPr>
            <a:spLocks noGrp="1"/>
          </p:cNvSpPr>
          <p:nvPr>
            <p:ph type="body" sz="quarter" idx="11"/>
          </p:nvPr>
        </p:nvSpPr>
        <p:spPr>
          <a:xfrm>
            <a:off x="457200" y="1128792"/>
            <a:ext cx="3723418" cy="3262233"/>
          </a:xfrm>
          <a:prstGeom prst="rect">
            <a:avLst/>
          </a:prstGeom>
        </p:spPr>
        <p:txBody>
          <a:bodyPr vert="horz" lIns="0" tIns="0" rIns="0" bIns="0"/>
          <a:lstStyle>
            <a:lvl1pPr marL="0" indent="0">
              <a:buNone/>
              <a:defRPr sz="2000" b="1">
                <a:solidFill>
                  <a:srgbClr val="462F89"/>
                </a:solidFill>
              </a:defRPr>
            </a:lvl1pPr>
            <a:lvl2pPr marL="279400" indent="-279400">
              <a:buFont typeface="Arial"/>
              <a:buChar char="•"/>
              <a:defRPr sz="1800">
                <a:solidFill>
                  <a:srgbClr val="414042"/>
                </a:solidFill>
              </a:defRPr>
            </a:lvl2pPr>
            <a:lvl3pPr marL="561975" indent="-279400">
              <a:buFont typeface="Courier New"/>
              <a:buChar char="o"/>
              <a:defRPr sz="1800">
                <a:solidFill>
                  <a:srgbClr val="414042"/>
                </a:solidFill>
              </a:defRPr>
            </a:lvl3pPr>
            <a:lvl4pPr marL="279400" indent="-279400">
              <a:buFont typeface="Arial"/>
              <a:buChar char="•"/>
              <a:defRPr sz="1800">
                <a:solidFill>
                  <a:srgbClr val="414042"/>
                </a:solidFill>
              </a:defRPr>
            </a:lvl4pPr>
            <a:lvl5pPr marL="279400" indent="-279400">
              <a:buFont typeface="Arial"/>
              <a:buChar char="•"/>
              <a:defRPr sz="1800">
                <a:solidFill>
                  <a:srgbClr val="414042"/>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 Placeholder 4"/>
          <p:cNvSpPr>
            <a:spLocks noGrp="1"/>
          </p:cNvSpPr>
          <p:nvPr>
            <p:ph type="body" sz="quarter" idx="12"/>
          </p:nvPr>
        </p:nvSpPr>
        <p:spPr>
          <a:xfrm>
            <a:off x="4567259" y="1128792"/>
            <a:ext cx="3723418" cy="3262233"/>
          </a:xfrm>
          <a:prstGeom prst="rect">
            <a:avLst/>
          </a:prstGeom>
        </p:spPr>
        <p:txBody>
          <a:bodyPr vert="horz" lIns="0" tIns="0" rIns="0" bIns="0"/>
          <a:lstStyle>
            <a:lvl1pPr marL="0" indent="0">
              <a:buNone/>
              <a:defRPr sz="2000" b="1">
                <a:solidFill>
                  <a:srgbClr val="462F89"/>
                </a:solidFill>
              </a:defRPr>
            </a:lvl1pPr>
            <a:lvl2pPr marL="279400" indent="-279400">
              <a:buFont typeface="Arial"/>
              <a:buChar char="•"/>
              <a:defRPr sz="1800">
                <a:solidFill>
                  <a:srgbClr val="414042"/>
                </a:solidFill>
              </a:defRPr>
            </a:lvl2pPr>
            <a:lvl3pPr marL="561975" indent="-279400">
              <a:buFont typeface="Courier New"/>
              <a:buChar char="o"/>
              <a:defRPr sz="1800">
                <a:solidFill>
                  <a:srgbClr val="414042"/>
                </a:solidFill>
              </a:defRPr>
            </a:lvl3pPr>
            <a:lvl4pPr marL="279400" indent="-279400">
              <a:buFont typeface="Arial"/>
              <a:buChar char="•"/>
              <a:defRPr sz="1800">
                <a:solidFill>
                  <a:srgbClr val="414042"/>
                </a:solidFill>
              </a:defRPr>
            </a:lvl4pPr>
            <a:lvl5pPr marL="279400" indent="-279400">
              <a:buFont typeface="Arial"/>
              <a:buChar char="•"/>
              <a:defRPr sz="1800">
                <a:solidFill>
                  <a:srgbClr val="414042"/>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194610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141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prstGeom prst="rect">
            <a:avLst/>
          </a:prstGeom>
        </p:spPr>
        <p:txBody>
          <a:bodyPr vert="horz"/>
          <a:lstStyle>
            <a:lvl1pPr>
              <a:defRPr>
                <a:solidFill>
                  <a:srgbClr val="FFFFFF"/>
                </a:solidFill>
              </a:defRPr>
            </a:lvl1pPr>
          </a:lstStyle>
          <a:p>
            <a:endParaRPr lang="en-US" dirty="0"/>
          </a:p>
        </p:txBody>
      </p:sp>
    </p:spTree>
    <p:extLst>
      <p:ext uri="{BB962C8B-B14F-4D97-AF65-F5344CB8AC3E}">
        <p14:creationId xmlns:p14="http://schemas.microsoft.com/office/powerpoint/2010/main" val="1775888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pic>
        <p:nvPicPr>
          <p:cNvPr id="3" name="Picture 2" descr="patterned-bg.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4114800"/>
          </a:xfrm>
          <a:prstGeom prst="rect">
            <a:avLst/>
          </a:prstGeom>
        </p:spPr>
      </p:pic>
      <p:sp>
        <p:nvSpPr>
          <p:cNvPr id="4" name="Rectangle 3"/>
          <p:cNvSpPr/>
          <p:nvPr userDrawn="1"/>
        </p:nvSpPr>
        <p:spPr>
          <a:xfrm>
            <a:off x="1" y="4104800"/>
            <a:ext cx="9144000" cy="1158776"/>
          </a:xfrm>
          <a:prstGeom prst="rect">
            <a:avLst/>
          </a:prstGeom>
          <a:solidFill>
            <a:srgbClr val="462F8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6584919" y="3262619"/>
            <a:ext cx="1704362" cy="1704362"/>
            <a:chOff x="6209189" y="2403132"/>
            <a:chExt cx="2411916" cy="2411916"/>
          </a:xfrm>
        </p:grpSpPr>
        <p:sp>
          <p:nvSpPr>
            <p:cNvPr id="6" name="Oval 5"/>
            <p:cNvSpPr/>
            <p:nvPr userDrawn="1"/>
          </p:nvSpPr>
          <p:spPr>
            <a:xfrm>
              <a:off x="6209189" y="2403132"/>
              <a:ext cx="2411916" cy="2411916"/>
            </a:xfrm>
            <a:prstGeom prst="ellipse">
              <a:avLst/>
            </a:prstGeom>
            <a:solidFill>
              <a:srgbClr val="DF1C5A">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ELive logo white transparen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94343" y="3294324"/>
              <a:ext cx="1772985" cy="699761"/>
            </a:xfrm>
            <a:prstGeom prst="rect">
              <a:avLst/>
            </a:prstGeom>
          </p:spPr>
        </p:pic>
      </p:grpSp>
      <p:sp>
        <p:nvSpPr>
          <p:cNvPr id="2" name="Title 1"/>
          <p:cNvSpPr>
            <a:spLocks noGrp="1"/>
          </p:cNvSpPr>
          <p:nvPr>
            <p:ph type="title"/>
          </p:nvPr>
        </p:nvSpPr>
        <p:spPr>
          <a:xfrm>
            <a:off x="457200" y="761406"/>
            <a:ext cx="7832081" cy="1496178"/>
          </a:xfrm>
        </p:spPr>
        <p:txBody>
          <a:bodyPr>
            <a:normAutofit/>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34480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8" name="Picture 7" descr="patterned-bg.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4114800"/>
          </a:xfrm>
          <a:prstGeom prst="rect">
            <a:avLst/>
          </a:prstGeom>
        </p:spPr>
      </p:pic>
      <p:sp>
        <p:nvSpPr>
          <p:cNvPr id="17" name="Rectangle 16"/>
          <p:cNvSpPr/>
          <p:nvPr userDrawn="1"/>
        </p:nvSpPr>
        <p:spPr>
          <a:xfrm>
            <a:off x="1" y="3809673"/>
            <a:ext cx="9144000" cy="1463903"/>
          </a:xfrm>
          <a:prstGeom prst="rect">
            <a:avLst/>
          </a:prstGeom>
          <a:solidFill>
            <a:srgbClr val="462F8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fleur de lis.png"/>
          <p:cNvPicPr>
            <a:picLocks noChangeAspect="1"/>
          </p:cNvPicPr>
          <p:nvPr userDrawn="1"/>
        </p:nvPicPr>
        <p:blipFill>
          <a:blip r:embed="rId3" cstate="screen">
            <a:alphaModFix amt="18000"/>
            <a:extLst>
              <a:ext uri="{28A0092B-C50C-407E-A947-70E740481C1C}">
                <a14:useLocalDpi xmlns:a14="http://schemas.microsoft.com/office/drawing/2010/main"/>
              </a:ext>
            </a:extLst>
          </a:blip>
          <a:stretch>
            <a:fillRect/>
          </a:stretch>
        </p:blipFill>
        <p:spPr>
          <a:xfrm flipH="1">
            <a:off x="-50770" y="3421651"/>
            <a:ext cx="1597911" cy="1888088"/>
          </a:xfrm>
          <a:prstGeom prst="rect">
            <a:avLst/>
          </a:prstGeom>
        </p:spPr>
      </p:pic>
      <p:sp>
        <p:nvSpPr>
          <p:cNvPr id="10" name="Oval 9"/>
          <p:cNvSpPr/>
          <p:nvPr userDrawn="1"/>
        </p:nvSpPr>
        <p:spPr>
          <a:xfrm>
            <a:off x="6209189" y="2403132"/>
            <a:ext cx="2411916" cy="2411916"/>
          </a:xfrm>
          <a:prstGeom prst="ellipse">
            <a:avLst/>
          </a:prstGeom>
          <a:solidFill>
            <a:srgbClr val="DF1C5A">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descr="ELive logo white transparen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76703" y="3294324"/>
            <a:ext cx="1772985" cy="699761"/>
          </a:xfrm>
          <a:prstGeom prst="rect">
            <a:avLst/>
          </a:prstGeom>
        </p:spPr>
      </p:pic>
      <p:sp>
        <p:nvSpPr>
          <p:cNvPr id="2" name="Title 1"/>
          <p:cNvSpPr>
            <a:spLocks noGrp="1"/>
          </p:cNvSpPr>
          <p:nvPr>
            <p:ph type="title"/>
          </p:nvPr>
        </p:nvSpPr>
        <p:spPr>
          <a:xfrm>
            <a:off x="457200" y="572190"/>
            <a:ext cx="7832081" cy="1227723"/>
          </a:xfrm>
        </p:spPr>
        <p:txBody>
          <a:bodyPr anchor="t">
            <a:normAutofit/>
          </a:bodyPr>
          <a:lstStyle>
            <a:lvl1pPr>
              <a:defRPr sz="3600"/>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457200" y="1666240"/>
            <a:ext cx="4622800" cy="1755411"/>
          </a:xfrm>
          <a:prstGeom prst="rect">
            <a:avLst/>
          </a:prstGeom>
        </p:spPr>
        <p:txBody>
          <a:bodyPr vert="horz" lIns="0" tIns="0" rIns="0" bIns="0"/>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1723097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0" y="0"/>
            <a:ext cx="9150528" cy="914400"/>
            <a:chOff x="0" y="0"/>
            <a:chExt cx="9150528" cy="914400"/>
          </a:xfrm>
        </p:grpSpPr>
        <p:pic>
          <p:nvPicPr>
            <p:cNvPr id="7" name="Picture 6" descr="patterned-bg.pn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0" y="0"/>
              <a:ext cx="4804120" cy="914400"/>
            </a:xfrm>
            <a:prstGeom prst="rect">
              <a:avLst/>
            </a:prstGeom>
          </p:spPr>
        </p:pic>
        <p:pic>
          <p:nvPicPr>
            <p:cNvPr id="8" name="Picture 7" descr="patterned-bg.png"/>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4788840" y="0"/>
              <a:ext cx="4361688" cy="914400"/>
            </a:xfrm>
            <a:prstGeom prst="rect">
              <a:avLst/>
            </a:prstGeom>
          </p:spPr>
        </p:pic>
      </p:grpSp>
      <p:sp>
        <p:nvSpPr>
          <p:cNvPr id="2" name="Title Placeholder 1"/>
          <p:cNvSpPr>
            <a:spLocks noGrp="1"/>
          </p:cNvSpPr>
          <p:nvPr>
            <p:ph type="title"/>
          </p:nvPr>
        </p:nvSpPr>
        <p:spPr>
          <a:xfrm>
            <a:off x="457200" y="29609"/>
            <a:ext cx="7832081" cy="857250"/>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10" name="Slide Number Placeholder 5"/>
          <p:cNvSpPr txBox="1">
            <a:spLocks/>
          </p:cNvSpPr>
          <p:nvPr userDrawn="1"/>
        </p:nvSpPr>
        <p:spPr>
          <a:xfrm>
            <a:off x="8343597" y="4679078"/>
            <a:ext cx="800404" cy="273844"/>
          </a:xfrm>
          <a:prstGeom prst="rect">
            <a:avLst/>
          </a:prstGeom>
        </p:spPr>
        <p:txBody>
          <a:bodyPr vert="horz" lIns="0" tIns="0" rIns="0" bIns="0" rtlCol="0" anchor="b"/>
          <a:lstStyle>
            <a:defPPr>
              <a:defRPr lang="en-US"/>
            </a:defPPr>
            <a:lvl1pPr marL="0" algn="r" defTabSz="457200" rtl="0" eaLnBrk="1" latinLnBrk="0" hangingPunct="1">
              <a:defRPr sz="12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2066355A-084C-D24E-9AD2-7E4FC41EA627}" type="slidenum">
              <a:rPr lang="en-US" smtClean="0">
                <a:solidFill>
                  <a:srgbClr val="414042"/>
                </a:solidFill>
              </a:rPr>
              <a:pPr algn="ctr"/>
              <a:t>‹#›</a:t>
            </a:fld>
            <a:endParaRPr lang="en-US" dirty="0">
              <a:solidFill>
                <a:srgbClr val="414042"/>
              </a:solidFill>
            </a:endParaRPr>
          </a:p>
        </p:txBody>
      </p:sp>
      <p:sp>
        <p:nvSpPr>
          <p:cNvPr id="11" name="Footer Placeholder 4"/>
          <p:cNvSpPr txBox="1">
            <a:spLocks/>
          </p:cNvSpPr>
          <p:nvPr userDrawn="1"/>
        </p:nvSpPr>
        <p:spPr>
          <a:xfrm>
            <a:off x="3893864" y="4829811"/>
            <a:ext cx="4449733" cy="123111"/>
          </a:xfrm>
          <a:prstGeom prst="rect">
            <a:avLst/>
          </a:prstGeom>
        </p:spPr>
        <p:txBody>
          <a:bodyPr vert="horz" wrap="square" lIns="0" tIns="0" rIns="0" bIns="0" rtlCol="0" anchor="b">
            <a:spAutoFit/>
          </a:bodyPr>
          <a:lstStyle>
            <a:lvl1pPr marL="0" algn="l" defTabSz="914400" rtl="0" eaLnBrk="1" latinLnBrk="0" hangingPunct="1">
              <a:defRPr kumimoji="0" lang="en-US" sz="900" b="0" i="0" u="none" strike="noStrike" kern="1200" cap="none" spc="0" normalizeH="0" baseline="0" noProof="0" smtClean="0">
                <a:ln>
                  <a:noFill/>
                </a:ln>
                <a:solidFill>
                  <a:schemeClr val="accent5"/>
                </a:solidFill>
                <a:effectLst/>
                <a:uLnTx/>
                <a:uFillTx/>
                <a:latin typeface="Arial" pitchFamily="34" charset="0"/>
                <a:ea typeface="+mn-ea"/>
                <a:cs typeface="Arial"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414042"/>
                </a:solidFill>
                <a:effectLst/>
                <a:uLnTx/>
                <a:uFillTx/>
                <a:latin typeface="Arial" pitchFamily="34" charset="0"/>
                <a:ea typeface="+mn-ea"/>
                <a:cs typeface="Arial" pitchFamily="34" charset="0"/>
              </a:rPr>
              <a:t>© 2015 ELLUCIAN. CONFIDENTIAL &amp; PROPRIETARY   |   11710</a:t>
            </a:r>
          </a:p>
        </p:txBody>
      </p:sp>
      <p:pic>
        <p:nvPicPr>
          <p:cNvPr id="12" name="Picture 11" descr="ELive logo gray transparent.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273757" y="4660938"/>
            <a:ext cx="811305" cy="32020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3" r:id="rId2"/>
    <p:sldLayoutId id="2147493457" r:id="rId3"/>
    <p:sldLayoutId id="2147493458" r:id="rId4"/>
    <p:sldLayoutId id="2147493459" r:id="rId5"/>
    <p:sldLayoutId id="2147493460" r:id="rId6"/>
    <p:sldLayoutId id="2147493461" r:id="rId7"/>
    <p:sldLayoutId id="2147493462" r:id="rId8"/>
  </p:sldLayoutIdLst>
  <p:txStyles>
    <p:titleStyle>
      <a:lvl1pPr algn="l" defTabSz="457200" rtl="0" eaLnBrk="1" latinLnBrk="0" hangingPunct="1">
        <a:spcBef>
          <a:spcPct val="0"/>
        </a:spcBef>
        <a:buNone/>
        <a:defRPr sz="24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microsoft.com/office/2007/relationships/media" Target="../media/media2.wmv"/><Relationship Id="rId7" Type="http://schemas.openxmlformats.org/officeDocument/2006/relationships/image" Target="../media/image37.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6.png"/><Relationship Id="rId5" Type="http://schemas.openxmlformats.org/officeDocument/2006/relationships/slideLayout" Target="../slideLayouts/slideLayout3.xml"/><Relationship Id="rId4" Type="http://schemas.openxmlformats.org/officeDocument/2006/relationships/video" Target="../media/media2.wmv"/></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SRP Implementation Success in a Complex Environment</a:t>
            </a:r>
            <a:br>
              <a:rPr lang="en-US" dirty="0" smtClean="0"/>
            </a:br>
            <a:endParaRPr lang="en-US" dirty="0"/>
          </a:p>
        </p:txBody>
      </p:sp>
      <p:sp>
        <p:nvSpPr>
          <p:cNvPr id="5" name="Subtitle 2"/>
          <p:cNvSpPr txBox="1">
            <a:spLocks/>
          </p:cNvSpPr>
          <p:nvPr/>
        </p:nvSpPr>
        <p:spPr>
          <a:xfrm>
            <a:off x="685800" y="2254692"/>
            <a:ext cx="5505749" cy="687858"/>
          </a:xfrm>
          <a:prstGeom prst="rect">
            <a:avLst/>
          </a:prstGeom>
        </p:spPr>
        <p:txBody>
          <a:bodyPr lIns="0" tIns="0" rIns="0" bIns="0">
            <a:noAutofit/>
          </a:bodyPr>
          <a:lstStyle>
            <a:lvl1pPr marL="0" indent="0" algn="l" defTabSz="457200" rtl="0" eaLnBrk="1" latinLnBrk="0" hangingPunct="1">
              <a:spcBef>
                <a:spcPct val="20000"/>
              </a:spcBef>
              <a:buFont typeface="Arial"/>
              <a:buNone/>
              <a:defRPr sz="2000" kern="1200">
                <a:solidFill>
                  <a:srgbClr val="FFFFFF"/>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600" b="1" dirty="0" smtClean="0"/>
              <a:t>Bryan L. Mack</a:t>
            </a:r>
          </a:p>
          <a:p>
            <a:r>
              <a:rPr lang="en-US" sz="1600" dirty="0" smtClean="0"/>
              <a:t>Colorado Community College System</a:t>
            </a:r>
          </a:p>
        </p:txBody>
      </p:sp>
      <p:sp>
        <p:nvSpPr>
          <p:cNvPr id="7" name="Subtitle 2"/>
          <p:cNvSpPr txBox="1">
            <a:spLocks/>
          </p:cNvSpPr>
          <p:nvPr/>
        </p:nvSpPr>
        <p:spPr>
          <a:xfrm>
            <a:off x="685800" y="2974929"/>
            <a:ext cx="5505749" cy="687858"/>
          </a:xfrm>
          <a:prstGeom prst="rect">
            <a:avLst/>
          </a:prstGeom>
        </p:spPr>
        <p:txBody>
          <a:bodyPr lIns="0" tIns="0" rIns="0" bIns="0">
            <a:noAutofit/>
          </a:bodyPr>
          <a:lstStyle>
            <a:lvl1pPr marL="0" indent="0" algn="l" defTabSz="457200" rtl="0" eaLnBrk="1" latinLnBrk="0" hangingPunct="1">
              <a:spcBef>
                <a:spcPct val="20000"/>
              </a:spcBef>
              <a:buFont typeface="Arial"/>
              <a:buNone/>
              <a:defRPr sz="2000" kern="1200">
                <a:solidFill>
                  <a:srgbClr val="FFFFFF"/>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400" dirty="0"/>
              <a:t>April </a:t>
            </a:r>
            <a:r>
              <a:rPr lang="en-US" sz="1400" dirty="0" smtClean="0"/>
              <a:t>13, </a:t>
            </a:r>
            <a:r>
              <a:rPr lang="en-US" sz="1400" dirty="0"/>
              <a:t>2015</a:t>
            </a:r>
          </a:p>
          <a:p>
            <a:r>
              <a:rPr lang="en-US" sz="1400" dirty="0" smtClean="0"/>
              <a:t>Session 11710</a:t>
            </a:r>
            <a:endParaRPr lang="en-US" sz="1400" dirty="0"/>
          </a:p>
        </p:txBody>
      </p:sp>
    </p:spTree>
    <p:extLst>
      <p:ext uri="{BB962C8B-B14F-4D97-AF65-F5344CB8AC3E}">
        <p14:creationId xmlns:p14="http://schemas.microsoft.com/office/powerpoint/2010/main" val="1689348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SRP</a:t>
            </a:r>
            <a:endParaRPr lang="en-US" dirty="0"/>
          </a:p>
        </p:txBody>
      </p:sp>
      <p:sp>
        <p:nvSpPr>
          <p:cNvPr id="3" name="TextBox 2"/>
          <p:cNvSpPr txBox="1"/>
          <p:nvPr/>
        </p:nvSpPr>
        <p:spPr>
          <a:xfrm>
            <a:off x="541130" y="2341217"/>
            <a:ext cx="3434522" cy="1077218"/>
          </a:xfrm>
          <a:prstGeom prst="rect">
            <a:avLst/>
          </a:prstGeom>
          <a:noFill/>
        </p:spPr>
        <p:txBody>
          <a:bodyPr wrap="square" lIns="0" tIns="0" rIns="0" bIns="0" rtlCol="0">
            <a:noAutofit/>
          </a:bodyPr>
          <a:lstStyle/>
          <a:p>
            <a:endParaRPr lang="en-US" sz="1600" dirty="0">
              <a:solidFill>
                <a:schemeClr val="bg1"/>
              </a:solidFill>
              <a:latin typeface="Arial" charset="0"/>
            </a:endParaRPr>
          </a:p>
        </p:txBody>
      </p:sp>
    </p:spTree>
    <p:extLst>
      <p:ext uri="{BB962C8B-B14F-4D97-AF65-F5344CB8AC3E}">
        <p14:creationId xmlns:p14="http://schemas.microsoft.com/office/powerpoint/2010/main" val="2463366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a:t>
            </a:r>
            <a:endParaRPr lang="en-US" dirty="0"/>
          </a:p>
        </p:txBody>
      </p:sp>
      <p:sp>
        <p:nvSpPr>
          <p:cNvPr id="3" name="Text Placeholder 2"/>
          <p:cNvSpPr>
            <a:spLocks noGrp="1"/>
          </p:cNvSpPr>
          <p:nvPr>
            <p:ph type="body" sz="quarter" idx="4294967295"/>
          </p:nvPr>
        </p:nvSpPr>
        <p:spPr>
          <a:xfrm>
            <a:off x="0" y="1128713"/>
            <a:ext cx="7886700" cy="3262312"/>
          </a:xfrm>
          <a:prstGeom prst="rect">
            <a:avLst/>
          </a:prstGeom>
        </p:spPr>
        <p:txBody>
          <a:bodyPr/>
          <a:lstStyle/>
          <a:p>
            <a:pPr marL="0" indent="0">
              <a:buNone/>
            </a:pPr>
            <a:r>
              <a:rPr lang="en-US" dirty="0" smtClean="0"/>
              <a:t>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38" y="999981"/>
            <a:ext cx="7541443" cy="3807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818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Schema Architecture – Student Course Star (partial)</a:t>
            </a:r>
            <a:endParaRPr lang="en-US" dirty="0"/>
          </a:p>
        </p:txBody>
      </p:sp>
      <p:sp>
        <p:nvSpPr>
          <p:cNvPr id="3" name="Text Placeholder 2"/>
          <p:cNvSpPr>
            <a:spLocks noGrp="1"/>
          </p:cNvSpPr>
          <p:nvPr>
            <p:ph type="body" sz="quarter" idx="1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089" y="1328983"/>
            <a:ext cx="2039875" cy="1376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28793"/>
            <a:ext cx="2288791" cy="71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 y="2182650"/>
            <a:ext cx="2291399" cy="146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25" y="3819525"/>
            <a:ext cx="2176142" cy="46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2823" y="3484886"/>
            <a:ext cx="2407372" cy="838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9820" y="1202965"/>
            <a:ext cx="2171115" cy="754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7167" y="3428190"/>
            <a:ext cx="2154360" cy="782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2413263" y="1835437"/>
            <a:ext cx="1274826" cy="6061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1772240" y="1414022"/>
            <a:ext cx="1840583" cy="1661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3074" idx="1"/>
          </p:cNvCxnSpPr>
          <p:nvPr/>
        </p:nvCxnSpPr>
        <p:spPr>
          <a:xfrm flipH="1">
            <a:off x="2413262" y="2017336"/>
            <a:ext cx="1274827" cy="2037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727964" y="1488225"/>
            <a:ext cx="672029" cy="694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656082" y="2441542"/>
            <a:ext cx="771085" cy="1206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223209" y="2182650"/>
            <a:ext cx="876692" cy="15409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51496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Schema</a:t>
            </a:r>
            <a:endParaRPr lang="en-US" dirty="0"/>
          </a:p>
        </p:txBody>
      </p:sp>
      <p:sp>
        <p:nvSpPr>
          <p:cNvPr id="3" name="Text Placeholder 2"/>
          <p:cNvSpPr>
            <a:spLocks noGrp="1"/>
          </p:cNvSpPr>
          <p:nvPr>
            <p:ph type="body" sz="quarter" idx="11"/>
          </p:nvPr>
        </p:nvSpPr>
        <p:spPr>
          <a:xfrm>
            <a:off x="457200" y="1128792"/>
            <a:ext cx="7886397" cy="3386647"/>
          </a:xfrm>
        </p:spPr>
        <p:txBody>
          <a:bodyPr/>
          <a:lstStyle/>
          <a:p>
            <a:r>
              <a:rPr lang="en-US" sz="1600" b="0" dirty="0" smtClean="0"/>
              <a:t>Facts have all key values, no text strings. All joined by primary keys. Fact tables in EDW use the naming convention WFT_*</a:t>
            </a:r>
          </a:p>
          <a:p>
            <a:endParaRPr lang="en-US" sz="1600" b="0" dirty="0" smtClean="0"/>
          </a:p>
          <a:p>
            <a:r>
              <a:rPr lang="en-US" sz="1600" b="0" dirty="0" smtClean="0"/>
              <a:t>Dimensions have details about each attribute referenced in the fact tables. Dimensions in EDW use the naming convention WDT_*</a:t>
            </a:r>
          </a:p>
          <a:p>
            <a:endParaRPr lang="en-US" sz="1600" b="0" dirty="0"/>
          </a:p>
          <a:p>
            <a:r>
              <a:rPr lang="en-US" sz="1600" b="0" dirty="0" smtClean="0"/>
              <a:t>Aggregate tables are massive fact tables pulling from many stars. These are the source of Cognos packages in SRP. Their naming convention is WAT_*</a:t>
            </a:r>
          </a:p>
          <a:p>
            <a:r>
              <a:rPr lang="en-US" sz="1600" b="0" dirty="0"/>
              <a:t>	</a:t>
            </a:r>
            <a:r>
              <a:rPr lang="en-US" sz="1600" b="0" dirty="0" smtClean="0"/>
              <a:t>They join to dimensions in the already-existing operational stars</a:t>
            </a:r>
          </a:p>
          <a:p>
            <a:endParaRPr lang="en-US" sz="1600" dirty="0" smtClean="0"/>
          </a:p>
          <a:p>
            <a:r>
              <a:rPr lang="en-US" sz="1600" b="0" i="1" dirty="0" smtClean="0"/>
              <a:t>Note: WAZ_* tables are snapshots. CCCS is not yet using these, they will not be discussed in this presentation</a:t>
            </a:r>
            <a:endParaRPr lang="en-US" sz="1600" b="0" i="1" dirty="0"/>
          </a:p>
          <a:p>
            <a:pPr marL="342900" indent="-342900">
              <a:buFont typeface="Arial" pitchFamily="34" charset="0"/>
              <a:buChar char="•"/>
            </a:pPr>
            <a:endParaRPr lang="en-US" dirty="0"/>
          </a:p>
        </p:txBody>
      </p:sp>
    </p:spTree>
    <p:extLst>
      <p:ext uri="{BB962C8B-B14F-4D97-AF65-F5344CB8AC3E}">
        <p14:creationId xmlns:p14="http://schemas.microsoft.com/office/powerpoint/2010/main" val="10674381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EDW/SRP Architecture – Primary Schemas</a:t>
            </a:r>
            <a:endParaRPr lang="en-US" dirty="0"/>
          </a:p>
        </p:txBody>
      </p:sp>
      <p:sp>
        <p:nvSpPr>
          <p:cNvPr id="3" name="Text Placeholder 2"/>
          <p:cNvSpPr>
            <a:spLocks noGrp="1"/>
          </p:cNvSpPr>
          <p:nvPr>
            <p:ph type="body" sz="quarter" idx="11"/>
          </p:nvPr>
        </p:nvSpPr>
        <p:spPr/>
        <p:txBody>
          <a:bodyPr/>
          <a:lstStyle/>
          <a:p>
            <a:r>
              <a:rPr lang="en-US" sz="1800" u="sng" dirty="0" smtClean="0"/>
              <a:t>EDWSTG</a:t>
            </a:r>
          </a:p>
          <a:p>
            <a:pPr marL="285750" indent="-285750">
              <a:buFont typeface="Arial" pitchFamily="34" charset="0"/>
              <a:buChar char="•"/>
            </a:pPr>
            <a:r>
              <a:rPr lang="en-US" sz="1800" b="0" dirty="0"/>
              <a:t>	</a:t>
            </a:r>
            <a:r>
              <a:rPr lang="en-US" sz="1800" b="0" dirty="0" smtClean="0"/>
              <a:t>	Extract Packages (Three primary: </a:t>
            </a:r>
            <a:r>
              <a:rPr lang="en-US" sz="1800" b="0" dirty="0" err="1" smtClean="0"/>
              <a:t>FinAid</a:t>
            </a:r>
            <a:r>
              <a:rPr lang="en-US" sz="1800" b="0" dirty="0" smtClean="0"/>
              <a:t>, General, Student)</a:t>
            </a:r>
          </a:p>
          <a:p>
            <a:pPr marL="285750" indent="-285750">
              <a:buFont typeface="Arial" pitchFamily="34" charset="0"/>
              <a:buChar char="•"/>
            </a:pPr>
            <a:r>
              <a:rPr lang="en-US" sz="1800" b="0" dirty="0"/>
              <a:t>	</a:t>
            </a:r>
            <a:r>
              <a:rPr lang="en-US" sz="1800" b="0" dirty="0" smtClean="0"/>
              <a:t>	Clean, Input, &amp; </a:t>
            </a:r>
            <a:r>
              <a:rPr lang="en-US" sz="1800" b="0" dirty="0" err="1" smtClean="0"/>
              <a:t>WKeys</a:t>
            </a:r>
            <a:r>
              <a:rPr lang="en-US" sz="1800" b="0" dirty="0" smtClean="0"/>
              <a:t> OWB mapping packages</a:t>
            </a:r>
          </a:p>
          <a:p>
            <a:pPr marL="285750" indent="-285750">
              <a:buFont typeface="Arial" pitchFamily="34" charset="0"/>
              <a:buChar char="•"/>
            </a:pPr>
            <a:r>
              <a:rPr lang="en-US" sz="1800" b="0" dirty="0"/>
              <a:t>	</a:t>
            </a:r>
            <a:r>
              <a:rPr lang="en-US" sz="1800" b="0" dirty="0" smtClean="0"/>
              <a:t>	Change Tables</a:t>
            </a:r>
          </a:p>
          <a:p>
            <a:pPr marL="285750" indent="-285750">
              <a:buFont typeface="Arial" pitchFamily="34" charset="0"/>
              <a:buChar char="•"/>
            </a:pPr>
            <a:r>
              <a:rPr lang="en-US" sz="1800" b="0" dirty="0"/>
              <a:t>		</a:t>
            </a:r>
            <a:r>
              <a:rPr lang="en-US" sz="1800" b="0" dirty="0" smtClean="0"/>
              <a:t>Input, Clean, </a:t>
            </a:r>
            <a:r>
              <a:rPr lang="en-US" sz="1800" b="0" dirty="0" err="1" smtClean="0"/>
              <a:t>WKeys</a:t>
            </a:r>
            <a:r>
              <a:rPr lang="en-US" sz="1800" b="0" dirty="0" smtClean="0"/>
              <a:t>, &amp; Error tables for each star</a:t>
            </a:r>
          </a:p>
          <a:p>
            <a:r>
              <a:rPr lang="en-US" sz="1800" dirty="0"/>
              <a:t>	</a:t>
            </a:r>
            <a:endParaRPr lang="en-US" sz="1800" dirty="0" smtClean="0"/>
          </a:p>
          <a:p>
            <a:r>
              <a:rPr lang="en-US" sz="1800" u="sng" dirty="0" smtClean="0"/>
              <a:t>EDWMGR</a:t>
            </a:r>
          </a:p>
          <a:p>
            <a:pPr marL="285750" indent="-285750">
              <a:buFont typeface="Arial" pitchFamily="34" charset="0"/>
              <a:buChar char="•"/>
            </a:pPr>
            <a:r>
              <a:rPr lang="en-US" sz="1800" b="0" dirty="0"/>
              <a:t>	</a:t>
            </a:r>
            <a:r>
              <a:rPr lang="en-US" sz="1800" b="0" dirty="0" smtClean="0"/>
              <a:t>	Fact, Dimension, Aggregate, &amp; Freeze tables</a:t>
            </a:r>
          </a:p>
          <a:p>
            <a:pPr marL="285750" indent="-285750">
              <a:buFont typeface="Arial" pitchFamily="34" charset="0"/>
              <a:buChar char="•"/>
            </a:pPr>
            <a:r>
              <a:rPr lang="en-US" sz="1800" b="0" dirty="0"/>
              <a:t>	</a:t>
            </a:r>
            <a:r>
              <a:rPr lang="en-US" sz="1800" b="0" dirty="0" smtClean="0"/>
              <a:t>	OWB mapping packages for Fact, Dim, </a:t>
            </a:r>
            <a:r>
              <a:rPr lang="en-US" sz="1800" b="0" dirty="0" err="1" smtClean="0"/>
              <a:t>Agg</a:t>
            </a:r>
            <a:r>
              <a:rPr lang="en-US" sz="1800" b="0" dirty="0" smtClean="0"/>
              <a:t>, &amp; </a:t>
            </a:r>
            <a:r>
              <a:rPr lang="en-US" sz="1800" b="0" dirty="0" err="1" smtClean="0"/>
              <a:t>Frz’s</a:t>
            </a:r>
            <a:r>
              <a:rPr lang="en-US" sz="1800" b="0" dirty="0" smtClean="0"/>
              <a:t> inserts</a:t>
            </a:r>
            <a:endParaRPr lang="en-US" sz="1800" b="0" dirty="0"/>
          </a:p>
        </p:txBody>
      </p:sp>
    </p:spTree>
    <p:extLst>
      <p:ext uri="{BB962C8B-B14F-4D97-AF65-F5344CB8AC3E}">
        <p14:creationId xmlns:p14="http://schemas.microsoft.com/office/powerpoint/2010/main" val="26735628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Tables</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b="0" dirty="0" smtClean="0"/>
              <a:t>Stored in EDWSTG schema</a:t>
            </a:r>
          </a:p>
          <a:p>
            <a:pPr marL="342900" indent="-342900">
              <a:buFont typeface="Arial" pitchFamily="34" charset="0"/>
              <a:buChar char="•"/>
            </a:pPr>
            <a:r>
              <a:rPr lang="en-US" b="0" dirty="0" smtClean="0"/>
              <a:t>Table name format WTT_*_INPUT</a:t>
            </a:r>
          </a:p>
          <a:p>
            <a:pPr marL="342900" indent="-342900">
              <a:buFont typeface="Arial" pitchFamily="34" charset="0"/>
              <a:buChar char="•"/>
            </a:pPr>
            <a:r>
              <a:rPr lang="en-US" b="0" dirty="0" smtClean="0"/>
              <a:t>Populated at time a load or refresh is run, Truncated after fact loaded</a:t>
            </a:r>
          </a:p>
          <a:p>
            <a:pPr marL="342900" indent="-342900">
              <a:buFont typeface="Arial" pitchFamily="34" charset="0"/>
              <a:buChar char="•"/>
            </a:pPr>
            <a:r>
              <a:rPr lang="en-US" b="0" dirty="0" smtClean="0"/>
              <a:t>Populated by table function </a:t>
            </a:r>
            <a:r>
              <a:rPr lang="en-US" b="0" dirty="0"/>
              <a:t>(most of the time) within </a:t>
            </a:r>
            <a:r>
              <a:rPr lang="en-US" b="0" dirty="0" err="1" smtClean="0"/>
              <a:t>edwstg</a:t>
            </a:r>
            <a:r>
              <a:rPr lang="en-US" b="0" dirty="0" smtClean="0"/>
              <a:t> extract package.  Ex:  </a:t>
            </a:r>
            <a:r>
              <a:rPr lang="en-US" b="0" dirty="0" err="1" smtClean="0"/>
              <a:t>edw_student_extr.f_get_advisor</a:t>
            </a:r>
            <a:endParaRPr lang="en-US" b="0" dirty="0" smtClean="0"/>
          </a:p>
          <a:p>
            <a:pPr lvl="1" indent="0">
              <a:buNone/>
            </a:pPr>
            <a:endParaRPr lang="en-US" sz="1600" dirty="0" smtClean="0"/>
          </a:p>
        </p:txBody>
      </p:sp>
    </p:spTree>
    <p:extLst>
      <p:ext uri="{BB962C8B-B14F-4D97-AF65-F5344CB8AC3E}">
        <p14:creationId xmlns:p14="http://schemas.microsoft.com/office/powerpoint/2010/main" val="539157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Tables</a:t>
            </a:r>
            <a:endParaRPr lang="en-US" dirty="0"/>
          </a:p>
        </p:txBody>
      </p:sp>
      <p:sp>
        <p:nvSpPr>
          <p:cNvPr id="3" name="Text Placeholder 2"/>
          <p:cNvSpPr>
            <a:spLocks noGrp="1"/>
          </p:cNvSpPr>
          <p:nvPr>
            <p:ph type="body" sz="quarter" idx="11"/>
          </p:nvPr>
        </p:nvSpPr>
        <p:spPr>
          <a:xfrm>
            <a:off x="457200" y="1128792"/>
            <a:ext cx="8243740" cy="3490342"/>
          </a:xfrm>
        </p:spPr>
        <p:txBody>
          <a:bodyPr/>
          <a:lstStyle/>
          <a:p>
            <a:pPr marL="342900" indent="-342900">
              <a:buFont typeface="Arial" pitchFamily="34" charset="0"/>
              <a:buChar char="•"/>
            </a:pPr>
            <a:r>
              <a:rPr lang="en-US" b="0" dirty="0"/>
              <a:t>Can call table function to see what will populate to the </a:t>
            </a:r>
            <a:r>
              <a:rPr lang="en-US" b="0" dirty="0" smtClean="0"/>
              <a:t>input</a:t>
            </a:r>
            <a:endParaRPr lang="en-US" b="0" dirty="0"/>
          </a:p>
          <a:p>
            <a:pPr lvl="1" indent="0">
              <a:buNone/>
            </a:pPr>
            <a:r>
              <a:rPr lang="en-US" sz="1600" dirty="0" smtClean="0">
                <a:solidFill>
                  <a:srgbClr val="462F89"/>
                </a:solidFill>
              </a:rPr>
              <a:t>	Select </a:t>
            </a:r>
            <a:r>
              <a:rPr lang="en-US" sz="1600" dirty="0">
                <a:solidFill>
                  <a:srgbClr val="462F89"/>
                </a:solidFill>
              </a:rPr>
              <a:t>* from table(</a:t>
            </a:r>
            <a:r>
              <a:rPr lang="en-US" sz="1600" dirty="0" err="1">
                <a:solidFill>
                  <a:srgbClr val="462F89"/>
                </a:solidFill>
              </a:rPr>
              <a:t>edw_student_extr.f_get_advisor</a:t>
            </a:r>
            <a:r>
              <a:rPr lang="en-US" sz="1600" dirty="0">
                <a:solidFill>
                  <a:srgbClr val="462F89"/>
                </a:solidFill>
              </a:rPr>
              <a:t>(‘2015’,’L’,sysdate,null</a:t>
            </a:r>
            <a:r>
              <a:rPr lang="en-US" sz="1600" dirty="0" smtClean="0">
                <a:solidFill>
                  <a:srgbClr val="462F89"/>
                </a:solidFill>
              </a:rPr>
              <a:t>));</a:t>
            </a:r>
          </a:p>
          <a:p>
            <a:pPr lvl="1" indent="0">
              <a:buNone/>
            </a:pPr>
            <a:endParaRPr lang="en-US" sz="1600" dirty="0" smtClean="0">
              <a:solidFill>
                <a:srgbClr val="FF0000"/>
              </a:solidFill>
            </a:endParaRPr>
          </a:p>
          <a:p>
            <a:pPr lvl="1" indent="0">
              <a:buNone/>
            </a:pPr>
            <a:endParaRPr lang="en-US" sz="1600" dirty="0">
              <a:solidFill>
                <a:srgbClr val="FF0000"/>
              </a:solidFill>
            </a:endParaRPr>
          </a:p>
          <a:p>
            <a:pPr lvl="1" indent="0">
              <a:buNone/>
            </a:pPr>
            <a:endParaRPr lang="en-US" sz="1600" dirty="0" smtClean="0">
              <a:solidFill>
                <a:srgbClr val="FF0000"/>
              </a:solidFill>
            </a:endParaRPr>
          </a:p>
          <a:p>
            <a:pPr lvl="1" indent="0">
              <a:buNone/>
            </a:pPr>
            <a:endParaRPr lang="en-US" sz="1600" dirty="0">
              <a:solidFill>
                <a:srgbClr val="FF0000"/>
              </a:solidFill>
            </a:endParaRPr>
          </a:p>
          <a:p>
            <a:pPr lvl="1" indent="0">
              <a:buNone/>
            </a:pPr>
            <a:endParaRPr lang="en-US" sz="1600" dirty="0">
              <a:solidFill>
                <a:srgbClr val="FF0000"/>
              </a:solidFill>
            </a:endParaRPr>
          </a:p>
          <a:p>
            <a:pPr lvl="1" indent="0">
              <a:buNone/>
            </a:pPr>
            <a:endParaRPr lang="en-US" sz="1600" dirty="0"/>
          </a:p>
          <a:p>
            <a:r>
              <a:rPr lang="en-US" sz="1000" dirty="0" smtClean="0"/>
              <a:t>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59" y="2132076"/>
            <a:ext cx="52387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59" y="2940523"/>
            <a:ext cx="5995203" cy="156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246" y="1828262"/>
            <a:ext cx="2844390" cy="174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5007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Tables</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b="0" dirty="0" smtClean="0"/>
              <a:t>Stored in EDWSTG Schema</a:t>
            </a:r>
          </a:p>
          <a:p>
            <a:pPr marL="342900" indent="-342900">
              <a:buFont typeface="Arial" pitchFamily="34" charset="0"/>
              <a:buChar char="•"/>
            </a:pPr>
            <a:r>
              <a:rPr lang="en-US" b="0" dirty="0" smtClean="0"/>
              <a:t>Table name format WTT_*_CLEAN</a:t>
            </a:r>
          </a:p>
          <a:p>
            <a:pPr marL="342900" indent="-342900">
              <a:buFont typeface="Arial" pitchFamily="34" charset="0"/>
              <a:buChar char="•"/>
            </a:pPr>
            <a:r>
              <a:rPr lang="en-US" b="0" dirty="0" smtClean="0"/>
              <a:t>Populated during load or refresh after the input table is populated</a:t>
            </a:r>
          </a:p>
          <a:p>
            <a:pPr marL="342900" indent="-342900">
              <a:buFont typeface="Arial" pitchFamily="34" charset="0"/>
              <a:buChar char="•"/>
            </a:pPr>
            <a:r>
              <a:rPr lang="en-US" b="0" dirty="0" smtClean="0"/>
              <a:t>Sourced from WTT_*_INPUT table</a:t>
            </a:r>
          </a:p>
          <a:p>
            <a:pPr marL="342900" indent="-342900">
              <a:buFont typeface="Arial" pitchFamily="34" charset="0"/>
              <a:buChar char="•"/>
            </a:pPr>
            <a:r>
              <a:rPr lang="en-US" b="0" dirty="0" smtClean="0"/>
              <a:t>Uses cleansing rules you have set up (we will discuss this shortly) to put data in proper EDW format</a:t>
            </a:r>
          </a:p>
          <a:p>
            <a:pPr marL="342900" indent="-342900">
              <a:buFont typeface="Arial" pitchFamily="34" charset="0"/>
              <a:buChar char="•"/>
            </a:pPr>
            <a:r>
              <a:rPr lang="en-US" b="0" dirty="0" smtClean="0"/>
              <a:t>Data from CLEAN table is used to load:</a:t>
            </a:r>
          </a:p>
          <a:p>
            <a:pPr marL="622300" lvl="1" indent="-342900">
              <a:buFont typeface="Arial" pitchFamily="34" charset="0"/>
              <a:buChar char="•"/>
            </a:pPr>
            <a:r>
              <a:rPr lang="en-US" dirty="0" smtClean="0"/>
              <a:t>Dimension Tables</a:t>
            </a:r>
          </a:p>
          <a:p>
            <a:pPr marL="622300" lvl="1" indent="-342900">
              <a:buFont typeface="Arial" pitchFamily="34" charset="0"/>
              <a:buChar char="•"/>
            </a:pPr>
            <a:r>
              <a:rPr lang="en-US" b="0" dirty="0" err="1" smtClean="0"/>
              <a:t>WKeys</a:t>
            </a:r>
            <a:r>
              <a:rPr lang="en-US" b="0" dirty="0" smtClean="0"/>
              <a:t> Table</a:t>
            </a:r>
          </a:p>
          <a:p>
            <a:pPr marL="342900" indent="-342900">
              <a:buFont typeface="Arial" pitchFamily="34" charset="0"/>
              <a:buChar char="•"/>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5125" y="2955794"/>
            <a:ext cx="1667582" cy="165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94710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Tables</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b="0" dirty="0" smtClean="0"/>
              <a:t>Stored in EDWSTG Schema</a:t>
            </a:r>
          </a:p>
          <a:p>
            <a:pPr marL="342900" indent="-342900">
              <a:buFont typeface="Arial" pitchFamily="34" charset="0"/>
              <a:buChar char="•"/>
            </a:pPr>
            <a:endParaRPr lang="en-US" b="0" dirty="0" smtClean="0"/>
          </a:p>
          <a:p>
            <a:pPr marL="342900" indent="-342900">
              <a:buFont typeface="Arial" pitchFamily="34" charset="0"/>
              <a:buChar char="•"/>
            </a:pPr>
            <a:r>
              <a:rPr lang="en-US" b="0" dirty="0" smtClean="0"/>
              <a:t>Table name format WTT_*_ERROR</a:t>
            </a:r>
          </a:p>
          <a:p>
            <a:pPr marL="342900" indent="-342900">
              <a:buFont typeface="Arial" pitchFamily="34" charset="0"/>
              <a:buChar char="•"/>
            </a:pPr>
            <a:endParaRPr lang="en-US" b="0" dirty="0" smtClean="0"/>
          </a:p>
          <a:p>
            <a:pPr marL="342900" indent="-342900">
              <a:buFont typeface="Arial" pitchFamily="34" charset="0"/>
              <a:buChar char="•"/>
            </a:pPr>
            <a:r>
              <a:rPr lang="en-US" b="0" dirty="0" smtClean="0"/>
              <a:t>Holds values which do not pass through cleansing</a:t>
            </a:r>
          </a:p>
          <a:p>
            <a:pPr marL="342900" indent="-342900">
              <a:buFont typeface="Arial" pitchFamily="34" charset="0"/>
              <a:buChar char="•"/>
            </a:pPr>
            <a:endParaRPr lang="en-US" b="0" dirty="0" smtClean="0"/>
          </a:p>
          <a:p>
            <a:pPr marL="342900" indent="-342900">
              <a:buFont typeface="Arial" pitchFamily="34" charset="0"/>
              <a:buChar char="•"/>
            </a:pPr>
            <a:r>
              <a:rPr lang="en-US" b="0" dirty="0" smtClean="0"/>
              <a:t>Error table truncated next time you run a load/refresh of this star</a:t>
            </a:r>
          </a:p>
        </p:txBody>
      </p:sp>
    </p:spTree>
    <p:extLst>
      <p:ext uri="{BB962C8B-B14F-4D97-AF65-F5344CB8AC3E}">
        <p14:creationId xmlns:p14="http://schemas.microsoft.com/office/powerpoint/2010/main" val="1590947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WKeys</a:t>
            </a:r>
            <a:r>
              <a:rPr lang="en-US" dirty="0" smtClean="0"/>
              <a:t> Tables</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b="0" dirty="0" smtClean="0"/>
              <a:t>Stored in EDWSTG Schema</a:t>
            </a:r>
          </a:p>
          <a:p>
            <a:pPr marL="342900" indent="-342900">
              <a:buFont typeface="Arial" pitchFamily="34" charset="0"/>
              <a:buChar char="•"/>
            </a:pPr>
            <a:r>
              <a:rPr lang="en-US" b="0" dirty="0" smtClean="0"/>
              <a:t>Table name format WTT_*_WKEYS</a:t>
            </a:r>
          </a:p>
          <a:p>
            <a:pPr marL="342900" indent="-342900">
              <a:buFont typeface="Arial" pitchFamily="34" charset="0"/>
              <a:buChar char="•"/>
            </a:pPr>
            <a:r>
              <a:rPr lang="en-US" b="0" dirty="0" smtClean="0"/>
              <a:t>Populated after dimensions loaded</a:t>
            </a:r>
          </a:p>
          <a:p>
            <a:pPr marL="342900" indent="-342900">
              <a:buFont typeface="Arial" pitchFamily="34" charset="0"/>
              <a:buChar char="•"/>
            </a:pPr>
            <a:r>
              <a:rPr lang="en-US" b="0" dirty="0" smtClean="0"/>
              <a:t>Sourced from WTT_*_CLEAN table &amp; dimension tables</a:t>
            </a:r>
          </a:p>
          <a:p>
            <a:r>
              <a:rPr lang="en-US" b="0" dirty="0"/>
              <a:t>	</a:t>
            </a:r>
            <a:r>
              <a:rPr lang="en-US" b="0" dirty="0" smtClean="0"/>
              <a:t>from same star</a:t>
            </a:r>
          </a:p>
          <a:p>
            <a:pPr marL="342900" indent="-342900">
              <a:buFont typeface="Arial" pitchFamily="34" charset="0"/>
              <a:buChar char="•"/>
            </a:pPr>
            <a:r>
              <a:rPr lang="en-US" b="0" dirty="0" smtClean="0"/>
              <a:t>Used to load fact tables</a:t>
            </a:r>
          </a:p>
          <a:p>
            <a:pPr marL="622300" lvl="1" indent="-342900">
              <a:buFont typeface="Arial" pitchFamily="34" charset="0"/>
              <a:buChar char="•"/>
            </a:pPr>
            <a:r>
              <a:rPr lang="en-US" dirty="0" smtClean="0"/>
              <a:t>If you have patch p1-1d7fk0z applied, records that violate a PK will be moved to a work table (WKE_*)</a:t>
            </a:r>
          </a:p>
          <a:p>
            <a:pPr marL="904875" lvl="2" indent="-342900">
              <a:buFont typeface="Arial" pitchFamily="34" charset="0"/>
              <a:buChar char="•"/>
            </a:pPr>
            <a:r>
              <a:rPr lang="en-US" b="0" dirty="0" smtClean="0"/>
              <a:t>These records can be input to the star if debug is run</a:t>
            </a:r>
          </a:p>
          <a:p>
            <a:pPr marL="622300" lvl="1" indent="-342900">
              <a:buFont typeface="Arial" pitchFamily="34" charset="0"/>
              <a:buChar char="•"/>
            </a:pPr>
            <a:endParaRPr lang="en-US" b="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444" y="1057275"/>
            <a:ext cx="184785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6218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rules </a:t>
            </a:r>
            <a:r>
              <a:rPr lang="en-US" dirty="0"/>
              <a:t>of etiquette</a:t>
            </a:r>
          </a:p>
        </p:txBody>
      </p:sp>
      <p:sp>
        <p:nvSpPr>
          <p:cNvPr id="3" name="Text Placeholder 2"/>
          <p:cNvSpPr>
            <a:spLocks noGrp="1"/>
          </p:cNvSpPr>
          <p:nvPr>
            <p:ph type="body" sz="quarter" idx="11"/>
          </p:nvPr>
        </p:nvSpPr>
        <p:spPr/>
        <p:txBody>
          <a:bodyPr/>
          <a:lstStyle/>
          <a:p>
            <a:pPr marL="285750" indent="-285750">
              <a:spcBef>
                <a:spcPts val="1600"/>
              </a:spcBef>
              <a:buFont typeface="Arial"/>
              <a:buChar char="•"/>
            </a:pPr>
            <a:r>
              <a:rPr lang="en-US" sz="1600" b="0" dirty="0">
                <a:solidFill>
                  <a:srgbClr val="414042"/>
                </a:solidFill>
              </a:rPr>
              <a:t>Please turn off your cell </a:t>
            </a:r>
            <a:r>
              <a:rPr lang="en-US" sz="1600" b="0" dirty="0" smtClean="0">
                <a:solidFill>
                  <a:srgbClr val="414042"/>
                </a:solidFill>
              </a:rPr>
              <a:t>phone/pager unless your ringtone involves Chewbacca</a:t>
            </a:r>
          </a:p>
          <a:p>
            <a:pPr marL="285750" indent="-285750">
              <a:spcBef>
                <a:spcPts val="1600"/>
              </a:spcBef>
              <a:buFont typeface="Arial"/>
              <a:buChar char="•"/>
            </a:pPr>
            <a:r>
              <a:rPr lang="en-US" sz="1600" b="0" dirty="0" smtClean="0">
                <a:solidFill>
                  <a:srgbClr val="414042"/>
                </a:solidFill>
              </a:rPr>
              <a:t>If you’re going to take pictures of slides, please only do so of useful slides. Avoid slides 17, 23, 17, and 198</a:t>
            </a:r>
          </a:p>
          <a:p>
            <a:pPr marL="285750" indent="-285750">
              <a:spcBef>
                <a:spcPts val="1600"/>
              </a:spcBef>
              <a:buFont typeface="Arial"/>
              <a:buChar char="•"/>
            </a:pPr>
            <a:r>
              <a:rPr lang="en-US" sz="1600" b="0" dirty="0" smtClean="0">
                <a:solidFill>
                  <a:srgbClr val="414042"/>
                </a:solidFill>
              </a:rPr>
              <a:t>There really isn’t a 198</a:t>
            </a:r>
            <a:r>
              <a:rPr lang="en-US" sz="1600" b="0" baseline="30000" dirty="0" smtClean="0">
                <a:solidFill>
                  <a:srgbClr val="414042"/>
                </a:solidFill>
              </a:rPr>
              <a:t>th</a:t>
            </a:r>
            <a:r>
              <a:rPr lang="en-US" sz="1600" b="0" dirty="0" smtClean="0">
                <a:solidFill>
                  <a:srgbClr val="414042"/>
                </a:solidFill>
              </a:rPr>
              <a:t> slide. I just put that in there to frighten you.</a:t>
            </a:r>
          </a:p>
          <a:p>
            <a:pPr marL="285750" indent="-285750">
              <a:spcBef>
                <a:spcPts val="1600"/>
              </a:spcBef>
              <a:buFont typeface="Arial"/>
              <a:buChar char="•"/>
            </a:pPr>
            <a:r>
              <a:rPr lang="en-US" sz="1600" b="0" dirty="0" smtClean="0">
                <a:solidFill>
                  <a:srgbClr val="414042"/>
                </a:solidFill>
              </a:rPr>
              <a:t>That being said – this presentation has a ton of material, so I am going to do my best to get through it – </a:t>
            </a:r>
            <a:r>
              <a:rPr lang="en-US" sz="1600" b="0" dirty="0" smtClean="0">
                <a:solidFill>
                  <a:srgbClr val="FF0000"/>
                </a:solidFill>
              </a:rPr>
              <a:t>Please hold your questions until the end, I will make myself available afterwards in case we run out of time.</a:t>
            </a:r>
            <a:endParaRPr lang="en-US" sz="1600" b="0" dirty="0">
              <a:solidFill>
                <a:srgbClr val="FF0000"/>
              </a:solidFill>
            </a:endParaRPr>
          </a:p>
          <a:p>
            <a:pPr algn="ctr">
              <a:spcBef>
                <a:spcPts val="1600"/>
              </a:spcBef>
            </a:pPr>
            <a:r>
              <a:rPr lang="en-US" sz="2400" dirty="0" smtClean="0"/>
              <a:t>Thank you for your cooperation!</a:t>
            </a:r>
            <a:endParaRPr lang="en-US" sz="2400" dirty="0"/>
          </a:p>
        </p:txBody>
      </p:sp>
    </p:spTree>
    <p:extLst>
      <p:ext uri="{BB962C8B-B14F-4D97-AF65-F5344CB8AC3E}">
        <p14:creationId xmlns:p14="http://schemas.microsoft.com/office/powerpoint/2010/main" val="7338601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Random Things About me</a:t>
            </a:r>
            <a:endParaRPr lang="en-US" dirty="0"/>
          </a:p>
        </p:txBody>
      </p:sp>
      <p:sp>
        <p:nvSpPr>
          <p:cNvPr id="3" name="Text Placeholder 2"/>
          <p:cNvSpPr>
            <a:spLocks noGrp="1"/>
          </p:cNvSpPr>
          <p:nvPr>
            <p:ph type="body" sz="quarter" idx="11"/>
          </p:nvPr>
        </p:nvSpPr>
        <p:spPr/>
        <p:txBody>
          <a:bodyPr/>
          <a:lstStyle/>
          <a:p>
            <a:endParaRPr lang="en-US" dirty="0" smtClean="0"/>
          </a:p>
          <a:p>
            <a:r>
              <a:rPr lang="en-US" dirty="0" smtClean="0"/>
              <a:t>										</a:t>
            </a:r>
            <a:endParaRPr lang="en-US" dirty="0"/>
          </a:p>
          <a:p>
            <a:endParaRPr lang="en-US" dirty="0" smtClean="0"/>
          </a:p>
          <a:p>
            <a:endParaRPr lang="en-US" dirty="0"/>
          </a:p>
          <a:p>
            <a:endParaRPr lang="en-US" dirty="0" smtClean="0"/>
          </a:p>
          <a:p>
            <a:endParaRPr lang="en-US" dirty="0" smtClean="0"/>
          </a:p>
          <a:p>
            <a:endParaRPr lang="en-US" dirty="0"/>
          </a:p>
          <a:p>
            <a:r>
              <a:rPr lang="en-US" dirty="0" smtClean="0">
                <a:solidFill>
                  <a:srgbClr val="FF0000"/>
                </a:solidFill>
              </a:rPr>
              <a:t>I grew up in Carroll, Iowa				I went to Iowa State 		  We have lots of corn there	</a:t>
            </a:r>
            <a:r>
              <a:rPr lang="en-US" dirty="0" smtClean="0"/>
              <a:t>	       </a:t>
            </a:r>
            <a:r>
              <a:rPr lang="en-US" dirty="0" smtClean="0">
                <a:solidFill>
                  <a:srgbClr val="FF0000"/>
                </a:solidFill>
              </a:rPr>
              <a:t>University, Go Cyclones!!!</a:t>
            </a:r>
            <a:endParaRPr lang="en-US" dirty="0">
              <a:solidFill>
                <a:srgbClr val="FF0000"/>
              </a:solidFill>
            </a:endParaRPr>
          </a:p>
        </p:txBody>
      </p:sp>
      <p:pic>
        <p:nvPicPr>
          <p:cNvPr id="5122" name="Picture 2" descr="M:\Presentations\ELive_2015\presentation_pix\about_me\Iowa_State_Cyclone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441" y="1128792"/>
            <a:ext cx="2818615" cy="211447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M:\Presentations\ELive_2015\presentation_pix\about_me\IowaMa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54" y="1128792"/>
            <a:ext cx="33337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1185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Setup, Configuration, &amp; Customizations</a:t>
            </a:r>
            <a:endParaRPr lang="en-US" dirty="0"/>
          </a:p>
        </p:txBody>
      </p:sp>
      <p:sp>
        <p:nvSpPr>
          <p:cNvPr id="3" name="TextBox 2"/>
          <p:cNvSpPr txBox="1"/>
          <p:nvPr/>
        </p:nvSpPr>
        <p:spPr>
          <a:xfrm>
            <a:off x="541130" y="2341217"/>
            <a:ext cx="3434522" cy="1077218"/>
          </a:xfrm>
          <a:prstGeom prst="rect">
            <a:avLst/>
          </a:prstGeom>
          <a:noFill/>
        </p:spPr>
        <p:txBody>
          <a:bodyPr wrap="square" lIns="0" tIns="0" rIns="0" bIns="0" rtlCol="0">
            <a:noAutofit/>
          </a:bodyPr>
          <a:lstStyle/>
          <a:p>
            <a:endParaRPr lang="en-US" sz="1600" dirty="0">
              <a:solidFill>
                <a:schemeClr val="bg1"/>
              </a:solidFill>
              <a:latin typeface="Arial" charset="0"/>
            </a:endParaRPr>
          </a:p>
        </p:txBody>
      </p:sp>
    </p:spTree>
    <p:extLst>
      <p:ext uri="{BB962C8B-B14F-4D97-AF65-F5344CB8AC3E}">
        <p14:creationId xmlns:p14="http://schemas.microsoft.com/office/powerpoint/2010/main" val="534794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Configuration, and Customizations</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sz="2400" b="0" dirty="0" smtClean="0"/>
              <a:t>Custom User Attributes In Dimensions</a:t>
            </a:r>
          </a:p>
          <a:p>
            <a:pPr marL="342900" indent="-342900">
              <a:buFont typeface="Arial" pitchFamily="34" charset="0"/>
              <a:buChar char="•"/>
            </a:pPr>
            <a:endParaRPr lang="en-US" sz="2400" b="0" dirty="0" smtClean="0"/>
          </a:p>
          <a:p>
            <a:pPr marL="342900" indent="-342900">
              <a:buFont typeface="Arial" pitchFamily="34" charset="0"/>
              <a:buChar char="•"/>
            </a:pPr>
            <a:r>
              <a:rPr lang="en-US" sz="2400" b="0" dirty="0"/>
              <a:t>Cleansing Rules &amp; </a:t>
            </a:r>
            <a:r>
              <a:rPr lang="en-US" sz="2400" b="0" dirty="0" smtClean="0"/>
              <a:t>Translations</a:t>
            </a:r>
          </a:p>
          <a:p>
            <a:pPr marL="342900" indent="-342900">
              <a:buFont typeface="Arial" pitchFamily="34" charset="0"/>
              <a:buChar char="•"/>
            </a:pPr>
            <a:endParaRPr lang="en-US" sz="2400" b="0" dirty="0"/>
          </a:p>
          <a:p>
            <a:pPr marL="342900" indent="-342900">
              <a:buFont typeface="Arial" pitchFamily="34" charset="0"/>
              <a:buChar char="•"/>
            </a:pPr>
            <a:r>
              <a:rPr lang="en-US" sz="2400" b="0" dirty="0" smtClean="0"/>
              <a:t>Admin UI Prompts for Loads/Refreshes</a:t>
            </a:r>
          </a:p>
          <a:p>
            <a:pPr marL="342900" indent="-342900">
              <a:buFont typeface="Arial" pitchFamily="34" charset="0"/>
              <a:buChar char="•"/>
            </a:pPr>
            <a:endParaRPr lang="en-US" sz="2400" b="0" dirty="0" smtClean="0"/>
          </a:p>
          <a:p>
            <a:pPr marL="342900" indent="-342900">
              <a:buFont typeface="Arial" pitchFamily="34" charset="0"/>
              <a:buChar char="•"/>
            </a:pPr>
            <a:r>
              <a:rPr lang="en-US" sz="2400" b="0" dirty="0"/>
              <a:t>MEP – Multi-Entity Processing</a:t>
            </a:r>
          </a:p>
          <a:p>
            <a:pPr marL="342900" indent="-342900">
              <a:buFont typeface="Arial" pitchFamily="34" charset="0"/>
              <a:buChar char="•"/>
            </a:pPr>
            <a:endParaRPr lang="en-US" dirty="0" smtClean="0">
              <a:solidFill>
                <a:srgbClr val="642673"/>
              </a:solidFill>
            </a:endParaRPr>
          </a:p>
          <a:p>
            <a:pPr marL="342900" indent="-342900">
              <a:buFont typeface="Arial" pitchFamily="34" charset="0"/>
              <a:buChar char="•"/>
            </a:pPr>
            <a:endParaRPr lang="en-US" b="0" dirty="0" smtClean="0">
              <a:solidFill>
                <a:srgbClr val="642673"/>
              </a:solidFill>
            </a:endParaRPr>
          </a:p>
        </p:txBody>
      </p:sp>
    </p:spTree>
    <p:extLst>
      <p:ext uri="{BB962C8B-B14F-4D97-AF65-F5344CB8AC3E}">
        <p14:creationId xmlns:p14="http://schemas.microsoft.com/office/powerpoint/2010/main" val="21577439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
            </a:r>
            <a:br>
              <a:rPr lang="en-US" dirty="0" smtClean="0">
                <a:solidFill>
                  <a:schemeClr val="bg1"/>
                </a:solidFill>
              </a:rPr>
            </a:br>
            <a:r>
              <a:rPr lang="en-US" dirty="0" smtClean="0">
                <a:solidFill>
                  <a:schemeClr val="bg1"/>
                </a:solidFill>
              </a:rPr>
              <a:t>Custom </a:t>
            </a:r>
            <a:r>
              <a:rPr lang="en-US" dirty="0">
                <a:solidFill>
                  <a:schemeClr val="bg1"/>
                </a:solidFill>
              </a:rPr>
              <a:t>User Attributes In Dimensions</a:t>
            </a:r>
            <a:r>
              <a:rPr lang="en-US" dirty="0">
                <a:solidFill>
                  <a:srgbClr val="642673"/>
                </a:solidFill>
              </a:rPr>
              <a:t/>
            </a:r>
            <a:br>
              <a:rPr lang="en-US" dirty="0">
                <a:solidFill>
                  <a:srgbClr val="642673"/>
                </a:solidFill>
              </a:rPr>
            </a:br>
            <a:endParaRPr lang="en-US" dirty="0"/>
          </a:p>
        </p:txBody>
      </p:sp>
      <p:sp>
        <p:nvSpPr>
          <p:cNvPr id="3" name="Text Placeholder 2"/>
          <p:cNvSpPr>
            <a:spLocks noGrp="1"/>
          </p:cNvSpPr>
          <p:nvPr>
            <p:ph type="body" sz="quarter" idx="11"/>
          </p:nvPr>
        </p:nvSpPr>
        <p:spPr/>
        <p:txBody>
          <a:bodyPr/>
          <a:lstStyle/>
          <a:p>
            <a:r>
              <a:rPr lang="en-US" b="0" dirty="0" smtClean="0"/>
              <a:t>Each Dimension can store up to 5 custom values</a:t>
            </a:r>
          </a:p>
          <a:p>
            <a:r>
              <a:rPr lang="en-US" b="0" dirty="0"/>
              <a:t>	</a:t>
            </a:r>
            <a:r>
              <a:rPr lang="en-US" b="0" dirty="0" err="1" smtClean="0"/>
              <a:t>user_attribute_xx</a:t>
            </a:r>
            <a:r>
              <a:rPr lang="en-US" b="0" dirty="0" smtClean="0"/>
              <a:t>          VARCHAR2(65)</a:t>
            </a:r>
            <a:br>
              <a:rPr lang="en-US" b="0" dirty="0" smtClean="0"/>
            </a:br>
            <a:r>
              <a:rPr lang="en-US" b="0" dirty="0" smtClean="0"/>
              <a:t>       </a:t>
            </a:r>
            <a:r>
              <a:rPr lang="en-US" b="0" dirty="0" err="1" smtClean="0"/>
              <a:t>user_attribute_xx_sd</a:t>
            </a:r>
            <a:r>
              <a:rPr lang="en-US" b="0" dirty="0" smtClean="0"/>
              <a:t>    VARCHAR2(255)</a:t>
            </a:r>
            <a:br>
              <a:rPr lang="en-US" b="0" dirty="0" smtClean="0"/>
            </a:br>
            <a:r>
              <a:rPr lang="en-US" b="0" dirty="0" smtClean="0"/>
              <a:t>       </a:t>
            </a:r>
            <a:r>
              <a:rPr lang="en-US" b="0" dirty="0" err="1" smtClean="0"/>
              <a:t>user_attribute_xx_ld</a:t>
            </a:r>
            <a:r>
              <a:rPr lang="en-US" b="0" dirty="0" smtClean="0"/>
              <a:t>     VARCHAR2(255)</a:t>
            </a:r>
          </a:p>
          <a:p>
            <a:endParaRPr lang="en-US" dirty="0"/>
          </a:p>
          <a:p>
            <a:pPr marL="342900" indent="-342900">
              <a:buFont typeface="Arial" pitchFamily="34" charset="0"/>
              <a:buChar char="•"/>
            </a:pPr>
            <a:r>
              <a:rPr lang="en-US" b="0" dirty="0" smtClean="0"/>
              <a:t>Can store whatever you want in these values.</a:t>
            </a:r>
          </a:p>
          <a:p>
            <a:pPr marL="342900" indent="-342900">
              <a:buFont typeface="Arial" pitchFamily="34" charset="0"/>
              <a:buChar char="•"/>
            </a:pPr>
            <a:endParaRPr lang="en-US" b="0" dirty="0"/>
          </a:p>
          <a:p>
            <a:pPr marL="342900" indent="-342900">
              <a:buFont typeface="Arial" pitchFamily="34" charset="0"/>
              <a:buChar char="•"/>
            </a:pPr>
            <a:r>
              <a:rPr lang="en-US" b="0" dirty="0" smtClean="0"/>
              <a:t>Let’s walk through an example we used in WDT_REGISTRATION</a:t>
            </a:r>
            <a:endParaRPr lang="en-US" b="0" dirty="0"/>
          </a:p>
        </p:txBody>
      </p:sp>
    </p:spTree>
    <p:extLst>
      <p:ext uri="{BB962C8B-B14F-4D97-AF65-F5344CB8AC3E}">
        <p14:creationId xmlns:p14="http://schemas.microsoft.com/office/powerpoint/2010/main" val="4083779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User Attributes in Dimensions</a:t>
            </a:r>
            <a:endParaRPr lang="en-US" dirty="0"/>
          </a:p>
        </p:txBody>
      </p:sp>
      <p:sp>
        <p:nvSpPr>
          <p:cNvPr id="3" name="Text Placeholder 2"/>
          <p:cNvSpPr>
            <a:spLocks noGrp="1"/>
          </p:cNvSpPr>
          <p:nvPr>
            <p:ph type="body" sz="quarter" idx="11"/>
          </p:nvPr>
        </p:nvSpPr>
        <p:spPr/>
        <p:txBody>
          <a:bodyPr/>
          <a:lstStyle/>
          <a:p>
            <a:r>
              <a:rPr lang="en-US" b="0" dirty="0" smtClean="0"/>
              <a:t>CCCS uses a Countable/Not-Countable indicator, populated by a custom function, to determine if a course is counted towards FTE.  </a:t>
            </a:r>
          </a:p>
          <a:p>
            <a:endParaRPr lang="en-US" b="0" dirty="0"/>
          </a:p>
          <a:p>
            <a:r>
              <a:rPr lang="en-US" b="0" dirty="0" smtClean="0"/>
              <a:t>Function = </a:t>
            </a:r>
            <a:r>
              <a:rPr lang="en-US" b="0" dirty="0" err="1" smtClean="0"/>
              <a:t>zskfunc.f_calc_countable_stat</a:t>
            </a:r>
            <a:r>
              <a:rPr lang="en-US" b="0" dirty="0" smtClean="0"/>
              <a:t>(</a:t>
            </a:r>
            <a:r>
              <a:rPr lang="en-US" b="0" dirty="0" err="1" smtClean="0"/>
              <a:t>registration_status_in</a:t>
            </a:r>
            <a:r>
              <a:rPr lang="en-US" b="0" dirty="0" smtClean="0"/>
              <a:t>)</a:t>
            </a:r>
          </a:p>
          <a:p>
            <a:endParaRPr lang="en-US" b="0" dirty="0"/>
          </a:p>
          <a:p>
            <a:r>
              <a:rPr lang="en-US" b="0" dirty="0" smtClean="0"/>
              <a:t>We have determined we need to store this value within WDT_REGISTRATION</a:t>
            </a:r>
            <a:endParaRPr lang="en-US" b="0" dirty="0"/>
          </a:p>
        </p:txBody>
      </p:sp>
    </p:spTree>
    <p:extLst>
      <p:ext uri="{BB962C8B-B14F-4D97-AF65-F5344CB8AC3E}">
        <p14:creationId xmlns:p14="http://schemas.microsoft.com/office/powerpoint/2010/main" val="295917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User Attributes in Dimensions</a:t>
            </a:r>
            <a:endParaRPr lang="en-US" dirty="0"/>
          </a:p>
        </p:txBody>
      </p:sp>
      <p:sp>
        <p:nvSpPr>
          <p:cNvPr id="3" name="Text Placeholder 2"/>
          <p:cNvSpPr>
            <a:spLocks noGrp="1"/>
          </p:cNvSpPr>
          <p:nvPr>
            <p:ph type="body" sz="quarter" idx="11"/>
          </p:nvPr>
        </p:nvSpPr>
        <p:spPr/>
        <p:txBody>
          <a:bodyPr/>
          <a:lstStyle/>
          <a:p>
            <a:r>
              <a:rPr lang="en-US" dirty="0" smtClean="0"/>
              <a:t>Find which star(s) </a:t>
            </a:r>
            <a:br>
              <a:rPr lang="en-US" dirty="0" smtClean="0"/>
            </a:br>
            <a:r>
              <a:rPr lang="en-US" dirty="0" smtClean="0"/>
              <a:t>populate this dimension:</a:t>
            </a:r>
            <a:endParaRPr lang="en-US" dirty="0"/>
          </a:p>
        </p:txBody>
      </p:sp>
      <p:sp>
        <p:nvSpPr>
          <p:cNvPr id="4" name="Text Placeholder 3"/>
          <p:cNvSpPr>
            <a:spLocks noGrp="1"/>
          </p:cNvSpPr>
          <p:nvPr>
            <p:ph type="body" sz="quarter" idx="12"/>
          </p:nvPr>
        </p:nvSpPr>
        <p:spPr>
          <a:xfrm>
            <a:off x="3893270" y="1128792"/>
            <a:ext cx="4826524" cy="3262233"/>
          </a:xfrm>
        </p:spPr>
        <p:txBody>
          <a:bodyPr/>
          <a:lstStyle/>
          <a:p>
            <a:r>
              <a:rPr lang="en-US" dirty="0" smtClean="0"/>
              <a:t>Find the extract packages which populate each of these:</a:t>
            </a:r>
          </a:p>
          <a:p>
            <a:endParaRPr lang="en-US" dirty="0"/>
          </a:p>
          <a:p>
            <a:r>
              <a:rPr lang="en-US" sz="1600" b="0" dirty="0" err="1" smtClean="0"/>
              <a:t>Edw_creg_extr.f_get_course_registration</a:t>
            </a:r>
            <a:endParaRPr lang="en-US" sz="1600" b="0" dirty="0"/>
          </a:p>
          <a:p>
            <a:endParaRPr lang="en-US" sz="1600" b="0" dirty="0" smtClean="0"/>
          </a:p>
          <a:p>
            <a:r>
              <a:rPr lang="en-US" sz="1600" b="0" dirty="0" err="1" smtClean="0"/>
              <a:t>Edw_apcourse_extr.f_get_acad_prog_course</a:t>
            </a:r>
            <a:endParaRPr lang="en-US" sz="1600" b="0" dirty="0" smtClean="0"/>
          </a:p>
          <a:p>
            <a:endParaRPr lang="en-US" sz="1600" b="0" dirty="0"/>
          </a:p>
          <a:p>
            <a:r>
              <a:rPr lang="en-US" sz="1600" b="0" dirty="0" err="1" smtClean="0"/>
              <a:t>Edw_student_extr.f_get_student_course</a:t>
            </a:r>
            <a:endParaRPr lang="en-US" sz="1600" b="0" dirty="0" smtClean="0"/>
          </a:p>
          <a:p>
            <a:endParaRPr lang="en-US" dirty="0" smtClean="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76" y="1843461"/>
            <a:ext cx="29813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936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User Attributes in Dimensions</a:t>
            </a:r>
            <a:endParaRPr lang="en-US" dirty="0"/>
          </a:p>
        </p:txBody>
      </p:sp>
      <p:sp>
        <p:nvSpPr>
          <p:cNvPr id="3" name="Text Placeholder 2"/>
          <p:cNvSpPr>
            <a:spLocks noGrp="1"/>
          </p:cNvSpPr>
          <p:nvPr>
            <p:ph type="body" sz="quarter" idx="11"/>
          </p:nvPr>
        </p:nvSpPr>
        <p:spPr/>
        <p:txBody>
          <a:bodyPr/>
          <a:lstStyle/>
          <a:p>
            <a:r>
              <a:rPr lang="en-US" dirty="0" smtClean="0"/>
              <a:t>Modify the code in the package that populates the dimension:</a:t>
            </a:r>
          </a:p>
          <a:p>
            <a:endParaRPr lang="en-US" dirty="0"/>
          </a:p>
          <a:p>
            <a:endParaRPr lang="en-US" dirty="0" smtClean="0"/>
          </a:p>
          <a:p>
            <a:r>
              <a:rPr lang="en-US" dirty="0" smtClean="0"/>
              <a:t>……….</a:t>
            </a:r>
          </a:p>
          <a:p>
            <a:endParaRPr lang="en-US" dirty="0"/>
          </a:p>
          <a:p>
            <a:endParaRPr lang="en-US" dirty="0" smtClean="0"/>
          </a:p>
          <a:p>
            <a:r>
              <a:rPr lang="en-US" dirty="0" smtClean="0"/>
              <a:t>………..</a:t>
            </a:r>
          </a:p>
          <a:p>
            <a:endParaRPr lang="en-US" dirty="0" smtClean="0"/>
          </a:p>
          <a:p>
            <a:endParaRPr lang="en-US" dirty="0" smtClean="0"/>
          </a:p>
          <a:p>
            <a:endParaRPr lang="en-US" dirty="0" smtClean="0"/>
          </a:p>
          <a:p>
            <a:endParaRPr lang="en-US"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244" y="1489288"/>
            <a:ext cx="7999413"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30" y="2571750"/>
            <a:ext cx="6523037"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4" y="3641987"/>
            <a:ext cx="7570787"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4749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ALERT!!!!</a:t>
            </a:r>
            <a:endParaRPr lang="en-US" dirty="0"/>
          </a:p>
        </p:txBody>
      </p:sp>
      <p:sp>
        <p:nvSpPr>
          <p:cNvPr id="3" name="Text Placeholder 2"/>
          <p:cNvSpPr>
            <a:spLocks noGrp="1"/>
          </p:cNvSpPr>
          <p:nvPr>
            <p:ph type="body" sz="quarter" idx="11"/>
          </p:nvPr>
        </p:nvSpPr>
        <p:spPr/>
        <p:txBody>
          <a:bodyPr/>
          <a:lstStyle/>
          <a:p>
            <a:r>
              <a:rPr lang="en-US" dirty="0" smtClean="0"/>
              <a:t>Ellucian CR-000114690</a:t>
            </a:r>
          </a:p>
          <a:p>
            <a:endParaRPr lang="en-US" dirty="0"/>
          </a:p>
          <a:p>
            <a:endParaRPr lang="en-US" b="0" dirty="0" smtClean="0"/>
          </a:p>
          <a:p>
            <a:r>
              <a:rPr lang="en-US" b="0" dirty="0" smtClean="0"/>
              <a:t>If you customize the student course star by adding user_attribute_01 or user_attribute02, be sure to modify the OWB mapping, else it will never join!  </a:t>
            </a:r>
            <a:endParaRPr lang="en-US" b="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080" y="3067836"/>
            <a:ext cx="3117273"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93" y="1456708"/>
            <a:ext cx="8658517" cy="48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7346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Cleansing Rules</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b="0" dirty="0" smtClean="0"/>
              <a:t>You need to tell EDW which pieces of data are acceptable and how to display them.</a:t>
            </a:r>
          </a:p>
          <a:p>
            <a:pPr marL="342900" indent="-342900">
              <a:buFont typeface="Arial" pitchFamily="34" charset="0"/>
              <a:buChar char="•"/>
            </a:pPr>
            <a:endParaRPr lang="en-US" dirty="0" smtClean="0"/>
          </a:p>
          <a:p>
            <a:pPr marL="342900" indent="-342900">
              <a:buFont typeface="Arial" pitchFamily="34" charset="0"/>
              <a:buChar char="•"/>
            </a:pPr>
            <a:r>
              <a:rPr lang="en-US" b="0" dirty="0" smtClean="0"/>
              <a:t>Cleansing rules are stored in IA_ADMIN.MGRCDES</a:t>
            </a:r>
          </a:p>
          <a:p>
            <a:pPr marL="904875" lvl="2" indent="-342900">
              <a:buFont typeface="Arial" pitchFamily="34" charset="0"/>
              <a:buChar char="•"/>
            </a:pPr>
            <a:r>
              <a:rPr lang="en-US" dirty="0"/>
              <a:t>	</a:t>
            </a:r>
            <a:r>
              <a:rPr lang="en-US" dirty="0" smtClean="0"/>
              <a:t>Can	be input to the table via the Admin UI</a:t>
            </a:r>
          </a:p>
          <a:p>
            <a:pPr marL="342900" indent="-342900">
              <a:buFont typeface="Arial" pitchFamily="34" charset="0"/>
              <a:buChar char="•"/>
            </a:pPr>
            <a:endParaRPr lang="en-US" dirty="0"/>
          </a:p>
          <a:p>
            <a:pPr marL="342900" indent="-342900">
              <a:buFont typeface="Arial" pitchFamily="34" charset="0"/>
              <a:buChar char="•"/>
            </a:pPr>
            <a:r>
              <a:rPr lang="en-US" b="0" dirty="0" smtClean="0"/>
              <a:t>Can add translations for pieces of data you may need to take on an alternative meaning</a:t>
            </a:r>
            <a:endParaRPr lang="en-US" b="0" dirty="0"/>
          </a:p>
        </p:txBody>
      </p:sp>
    </p:spTree>
    <p:extLst>
      <p:ext uri="{BB962C8B-B14F-4D97-AF65-F5344CB8AC3E}">
        <p14:creationId xmlns:p14="http://schemas.microsoft.com/office/powerpoint/2010/main" val="44513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new cleansing rule via Admin UI tool</a:t>
            </a:r>
            <a:endParaRPr lang="en-US" dirty="0"/>
          </a:p>
        </p:txBody>
      </p:sp>
      <p:sp>
        <p:nvSpPr>
          <p:cNvPr id="3" name="Text Placeholder 2"/>
          <p:cNvSpPr>
            <a:spLocks noGrp="1"/>
          </p:cNvSpPr>
          <p:nvPr>
            <p:ph type="body" sz="quarter" idx="11"/>
          </p:nvPr>
        </p:nvSpPr>
        <p:spPr/>
        <p:txBody>
          <a:bodyPr/>
          <a:lstStyle/>
          <a:p>
            <a:endParaRPr lang="en-US" dirty="0" smtClean="0"/>
          </a:p>
          <a:p>
            <a:endParaRPr lang="en-US" dirty="0"/>
          </a:p>
        </p:txBody>
      </p:sp>
      <p:pic>
        <p:nvPicPr>
          <p:cNvPr id="7" name="Picture 6"/>
          <p:cNvPicPr/>
          <p:nvPr/>
        </p:nvPicPr>
        <p:blipFill>
          <a:blip r:embed="rId2"/>
          <a:stretch>
            <a:fillRect/>
          </a:stretch>
        </p:blipFill>
        <p:spPr>
          <a:xfrm>
            <a:off x="2043260" y="1057713"/>
            <a:ext cx="5403915" cy="3033520"/>
          </a:xfrm>
          <a:prstGeom prst="rect">
            <a:avLst/>
          </a:prstGeom>
        </p:spPr>
      </p:pic>
    </p:spTree>
    <p:extLst>
      <p:ext uri="{BB962C8B-B14F-4D97-AF65-F5344CB8AC3E}">
        <p14:creationId xmlns:p14="http://schemas.microsoft.com/office/powerpoint/2010/main" val="4262732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Text Placeholder 3"/>
          <p:cNvSpPr>
            <a:spLocks noGrp="1"/>
          </p:cNvSpPr>
          <p:nvPr>
            <p:ph type="body" sz="quarter" idx="11"/>
          </p:nvPr>
        </p:nvSpPr>
        <p:spPr/>
        <p:txBody>
          <a:bodyPr/>
          <a:lstStyle/>
          <a:p>
            <a:pPr algn="ctr">
              <a:spcBef>
                <a:spcPts val="2000"/>
              </a:spcBef>
            </a:pPr>
            <a:r>
              <a:rPr lang="en-US" sz="2800" dirty="0" smtClean="0"/>
              <a:t>Bryan L. Mack</a:t>
            </a:r>
          </a:p>
          <a:p>
            <a:pPr>
              <a:spcBef>
                <a:spcPts val="2000"/>
              </a:spcBef>
            </a:pPr>
            <a:r>
              <a:rPr lang="en-US" sz="1600" u="sng" dirty="0" smtClean="0"/>
              <a:t>Higher-Ed Employment History</a:t>
            </a:r>
          </a:p>
          <a:p>
            <a:pPr marL="285750" indent="-285750">
              <a:spcBef>
                <a:spcPts val="2000"/>
              </a:spcBef>
              <a:buFont typeface="Arial" pitchFamily="34" charset="0"/>
              <a:buChar char="•"/>
            </a:pPr>
            <a:r>
              <a:rPr lang="en-US" sz="1600" dirty="0" smtClean="0"/>
              <a:t>	</a:t>
            </a:r>
            <a:r>
              <a:rPr lang="en-US" sz="1600" b="0" dirty="0" smtClean="0"/>
              <a:t>Colorado School of Mines, Asst. Director of Advancement </a:t>
            </a:r>
            <a:r>
              <a:rPr lang="en-US" sz="1600" b="0" dirty="0"/>
              <a:t>Services, </a:t>
            </a:r>
            <a:r>
              <a:rPr lang="en-US" sz="1600" b="0" dirty="0" smtClean="0"/>
              <a:t>2002-2012</a:t>
            </a:r>
          </a:p>
          <a:p>
            <a:pPr marL="285750" indent="-285750">
              <a:spcBef>
                <a:spcPts val="2000"/>
              </a:spcBef>
              <a:buFont typeface="Arial" pitchFamily="34" charset="0"/>
              <a:buChar char="•"/>
            </a:pPr>
            <a:r>
              <a:rPr lang="en-US" sz="1600" b="0" dirty="0" smtClean="0"/>
              <a:t>	Colorado Community College System, Team Lead/Data Warehouse Developer, 	2012-2015</a:t>
            </a:r>
          </a:p>
          <a:p>
            <a:pPr>
              <a:spcBef>
                <a:spcPts val="2000"/>
              </a:spcBef>
            </a:pPr>
            <a:r>
              <a:rPr lang="en-US" sz="1600" dirty="0" smtClean="0"/>
              <a:t>Anything else you want or don’t want to know about me will be in various pictures throughout this presentation, with intentions of keeping you awake</a:t>
            </a:r>
          </a:p>
          <a:p>
            <a:pPr>
              <a:spcBef>
                <a:spcPts val="2000"/>
              </a:spcBef>
            </a:pPr>
            <a:endParaRPr lang="en-US" dirty="0"/>
          </a:p>
        </p:txBody>
      </p:sp>
    </p:spTree>
    <p:extLst>
      <p:ext uri="{BB962C8B-B14F-4D97-AF65-F5344CB8AC3E}">
        <p14:creationId xmlns:p14="http://schemas.microsoft.com/office/powerpoint/2010/main" val="1720387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Create </a:t>
            </a:r>
            <a:r>
              <a:rPr lang="en-US" dirty="0"/>
              <a:t>new cleansing rule via Admin UI tool</a:t>
            </a:r>
            <a:br>
              <a:rPr lang="en-US" dirty="0"/>
            </a:br>
            <a:endParaRPr lang="en-US" dirty="0"/>
          </a:p>
        </p:txBody>
      </p:sp>
      <p:sp>
        <p:nvSpPr>
          <p:cNvPr id="3" name="Text Placeholder 2"/>
          <p:cNvSpPr>
            <a:spLocks noGrp="1"/>
          </p:cNvSpPr>
          <p:nvPr>
            <p:ph type="body" sz="quarter" idx="11"/>
          </p:nvPr>
        </p:nvSpPr>
        <p:spPr/>
        <p:txBody>
          <a:bodyPr/>
          <a:lstStyle/>
          <a:p>
            <a:endParaRPr lang="en-US" dirty="0"/>
          </a:p>
        </p:txBody>
      </p:sp>
      <p:pic>
        <p:nvPicPr>
          <p:cNvPr id="4" name="Picture 3"/>
          <p:cNvPicPr/>
          <p:nvPr/>
        </p:nvPicPr>
        <p:blipFill>
          <a:blip r:embed="rId2"/>
          <a:stretch>
            <a:fillRect/>
          </a:stretch>
        </p:blipFill>
        <p:spPr>
          <a:xfrm>
            <a:off x="457200" y="1128792"/>
            <a:ext cx="5943600" cy="1631950"/>
          </a:xfrm>
          <a:prstGeom prst="rect">
            <a:avLst/>
          </a:prstGeom>
        </p:spPr>
      </p:pic>
      <p:pic>
        <p:nvPicPr>
          <p:cNvPr id="5" name="Picture 4"/>
          <p:cNvPicPr/>
          <p:nvPr/>
        </p:nvPicPr>
        <p:blipFill>
          <a:blip r:embed="rId3"/>
          <a:stretch>
            <a:fillRect/>
          </a:stretch>
        </p:blipFill>
        <p:spPr>
          <a:xfrm>
            <a:off x="553825" y="2792678"/>
            <a:ext cx="4018175" cy="1595244"/>
          </a:xfrm>
          <a:prstGeom prst="rect">
            <a:avLst/>
          </a:prstGeom>
        </p:spPr>
      </p:pic>
    </p:spTree>
    <p:extLst>
      <p:ext uri="{BB962C8B-B14F-4D97-AF65-F5344CB8AC3E}">
        <p14:creationId xmlns:p14="http://schemas.microsoft.com/office/powerpoint/2010/main" val="3335769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new cleansing rule via Admin UI tool</a:t>
            </a:r>
            <a:endParaRPr lang="en-US" dirty="0"/>
          </a:p>
        </p:txBody>
      </p:sp>
      <p:sp>
        <p:nvSpPr>
          <p:cNvPr id="3" name="Text Placeholder 2"/>
          <p:cNvSpPr>
            <a:spLocks noGrp="1"/>
          </p:cNvSpPr>
          <p:nvPr>
            <p:ph type="body" sz="quarter" idx="11"/>
          </p:nvPr>
        </p:nvSpPr>
        <p:spPr/>
        <p:txBody>
          <a:bodyPr/>
          <a:lstStyle/>
          <a:p>
            <a:r>
              <a:rPr lang="en-US" b="0" dirty="0" smtClean="0"/>
              <a:t>You need to write the SQL to pull the values that will be acceptable in the ODS. Need to populate these 5 fields:</a:t>
            </a:r>
          </a:p>
          <a:p>
            <a:endParaRPr lang="en-US" dirty="0"/>
          </a:p>
          <a:p>
            <a:endParaRPr lang="en-US" dirty="0" smtClean="0"/>
          </a:p>
          <a:p>
            <a:endParaRPr lang="en-US" dirty="0"/>
          </a:p>
          <a:p>
            <a:endParaRPr lang="en-US" dirty="0" smtClean="0"/>
          </a:p>
          <a:p>
            <a:endParaRPr lang="en-US" sz="1600" dirty="0" smtClean="0"/>
          </a:p>
          <a:p>
            <a:r>
              <a:rPr lang="en-US" sz="1600" dirty="0" smtClean="0"/>
              <a:t>**</a:t>
            </a:r>
            <a:r>
              <a:rPr lang="en-US" sz="1600" dirty="0" smtClean="0"/>
              <a:t>Do not put a semi-colon at the end, or Admin UI will spit this at you:</a:t>
            </a:r>
          </a:p>
          <a:p>
            <a:endParaRPr lang="en-US"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80" y="3908737"/>
            <a:ext cx="7782417" cy="63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37431"/>
            <a:ext cx="7756672" cy="146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1083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 cleansing rule to dimension value</a:t>
            </a:r>
            <a:endParaRPr lang="en-US" dirty="0"/>
          </a:p>
        </p:txBody>
      </p:sp>
      <p:sp>
        <p:nvSpPr>
          <p:cNvPr id="6" name="Text Placeholder 5"/>
          <p:cNvSpPr>
            <a:spLocks noGrp="1"/>
          </p:cNvSpPr>
          <p:nvPr>
            <p:ph type="body" sz="quarter" idx="11"/>
          </p:nvPr>
        </p:nvSpPr>
        <p:spPr/>
        <p:txBody>
          <a:bodyPr/>
          <a:lstStyle/>
          <a:p>
            <a:endParaRPr lang="en-US" dirty="0"/>
          </a:p>
        </p:txBody>
      </p:sp>
      <p:pic>
        <p:nvPicPr>
          <p:cNvPr id="5" name="assign_rule_to_dimension.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8194" y="886859"/>
            <a:ext cx="3891595" cy="4095085"/>
          </a:xfrm>
          <a:prstGeom prst="rect">
            <a:avLst/>
          </a:prstGeom>
        </p:spPr>
      </p:pic>
      <p:pic>
        <p:nvPicPr>
          <p:cNvPr id="7" name="run_dim_cleansing.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387502" y="956699"/>
            <a:ext cx="3327039" cy="4025245"/>
          </a:xfrm>
          <a:prstGeom prst="rect">
            <a:avLst/>
          </a:prstGeom>
        </p:spPr>
      </p:pic>
    </p:spTree>
    <p:extLst>
      <p:ext uri="{BB962C8B-B14F-4D97-AF65-F5344CB8AC3E}">
        <p14:creationId xmlns:p14="http://schemas.microsoft.com/office/powerpoint/2010/main" val="18438109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mute="1">
                <p:cTn id="13" repeatCount="indefinite"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Verify it worked</a:t>
            </a:r>
            <a:endParaRPr lang="en-US" dirty="0"/>
          </a:p>
        </p:txBody>
      </p:sp>
      <p:sp>
        <p:nvSpPr>
          <p:cNvPr id="3" name="Text Placeholder 2"/>
          <p:cNvSpPr>
            <a:spLocks noGrp="1"/>
          </p:cNvSpPr>
          <p:nvPr>
            <p:ph type="body" sz="quarter" idx="11"/>
          </p:nvPr>
        </p:nvSpPr>
        <p:spPr>
          <a:xfrm>
            <a:off x="410941" y="1128792"/>
            <a:ext cx="7886397" cy="3262233"/>
          </a:xfrm>
        </p:spPr>
        <p:txBody>
          <a:bodyPr/>
          <a:lstStyle/>
          <a:p>
            <a:endParaRPr lang="en-US" dirty="0" smtClean="0"/>
          </a:p>
          <a:p>
            <a:endParaRPr lang="en-US" dirty="0"/>
          </a:p>
          <a:p>
            <a:pPr algn="ctr"/>
            <a:endParaRPr lang="en-US" dirty="0"/>
          </a:p>
          <a:p>
            <a:pPr algn="ctr"/>
            <a:r>
              <a:rPr lang="en-US" sz="1600" b="0" dirty="0" smtClean="0"/>
              <a:t>SELECT </a:t>
            </a:r>
            <a:r>
              <a:rPr lang="en-US" sz="1600" b="0" dirty="0"/>
              <a:t>* FROM </a:t>
            </a:r>
            <a:r>
              <a:rPr lang="en-US" sz="1600" b="0" dirty="0" err="1"/>
              <a:t>wdt_registration</a:t>
            </a:r>
            <a:endParaRPr lang="en-US" sz="1600" b="0" dirty="0"/>
          </a:p>
          <a:p>
            <a:endParaRPr lang="en-US" dirty="0" smtClean="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62" y="1234175"/>
            <a:ext cx="7666887"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742" y="2533650"/>
            <a:ext cx="38957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6615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Prompts for Loads/Refreshes</a:t>
            </a:r>
            <a:endParaRPr lang="en-US" dirty="0"/>
          </a:p>
        </p:txBody>
      </p:sp>
      <p:sp>
        <p:nvSpPr>
          <p:cNvPr id="6" name="Text Placeholder 5"/>
          <p:cNvSpPr>
            <a:spLocks noGrp="1"/>
          </p:cNvSpPr>
          <p:nvPr>
            <p:ph type="body" sz="quarter" idx="11"/>
          </p:nvPr>
        </p:nvSpPr>
        <p:spPr/>
        <p:txBody>
          <a:bodyPr/>
          <a:lstStyle/>
          <a:p>
            <a:r>
              <a:rPr lang="en-US" b="0" dirty="0" smtClean="0"/>
              <a:t>This is the Financial Aid prompt </a:t>
            </a:r>
          </a:p>
          <a:p>
            <a:r>
              <a:rPr lang="en-US" b="0" dirty="0" smtClean="0"/>
              <a:t>All schools use the same value with different</a:t>
            </a:r>
          </a:p>
          <a:p>
            <a:r>
              <a:rPr lang="en-US" b="0" dirty="0" smtClean="0"/>
              <a:t>Descriptions – so this is redundant.</a:t>
            </a:r>
            <a:endParaRPr lang="en-US" b="0"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02" y="1128792"/>
            <a:ext cx="1362444" cy="30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4572000" y="1272619"/>
            <a:ext cx="1611984" cy="94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4428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Prompts for Loads/Refreshes</a:t>
            </a:r>
            <a:endParaRPr lang="en-US" dirty="0"/>
          </a:p>
        </p:txBody>
      </p:sp>
      <p:sp>
        <p:nvSpPr>
          <p:cNvPr id="3" name="Text Placeholder 2"/>
          <p:cNvSpPr>
            <a:spLocks noGrp="1"/>
          </p:cNvSpPr>
          <p:nvPr>
            <p:ph type="body" sz="quarter" idx="11"/>
          </p:nvPr>
        </p:nvSpPr>
        <p:spPr/>
        <p:txBody>
          <a:bodyPr/>
          <a:lstStyle/>
          <a:p>
            <a:endParaRPr lang="en-US" dirty="0"/>
          </a:p>
        </p:txBody>
      </p:sp>
      <p:pic>
        <p:nvPicPr>
          <p:cNvPr id="4" name="find_prompt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0957" y="995362"/>
            <a:ext cx="8343597" cy="3642107"/>
          </a:xfrm>
          <a:prstGeom prst="rect">
            <a:avLst/>
          </a:prstGeom>
        </p:spPr>
      </p:pic>
    </p:spTree>
    <p:extLst>
      <p:ext uri="{BB962C8B-B14F-4D97-AF65-F5344CB8AC3E}">
        <p14:creationId xmlns:p14="http://schemas.microsoft.com/office/powerpoint/2010/main" val="95713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Prompts for Loads/Refreshes</a:t>
            </a:r>
            <a:endParaRPr lang="en-US" dirty="0"/>
          </a:p>
        </p:txBody>
      </p:sp>
      <p:sp>
        <p:nvSpPr>
          <p:cNvPr id="3" name="Text Placeholder 2"/>
          <p:cNvSpPr>
            <a:spLocks noGrp="1"/>
          </p:cNvSpPr>
          <p:nvPr>
            <p:ph type="body" sz="quarter" idx="11"/>
          </p:nvPr>
        </p:nvSpPr>
        <p:spPr/>
        <p:txBody>
          <a:bodyPr/>
          <a:lstStyle/>
          <a:p>
            <a:r>
              <a:rPr lang="en-US" b="0" dirty="0" smtClean="0"/>
              <a:t>Modify the SQL to select what you want.  Note that there is a bug here – if you have a hyphen in what your SQL returns, you cannot use the hyphen as the delimiter in Admin UI</a:t>
            </a:r>
          </a:p>
          <a:p>
            <a:endParaRPr lang="en-US" dirty="0"/>
          </a:p>
          <a:p>
            <a:endParaRPr lang="en-US" dirty="0" smtClean="0"/>
          </a:p>
          <a:p>
            <a:endParaRPr lang="en-US" dirty="0"/>
          </a:p>
          <a:p>
            <a:r>
              <a:rPr lang="en-US" b="0" dirty="0" smtClean="0"/>
              <a:t>Plug your custom SQL into the PARAMETER Value box:</a:t>
            </a:r>
          </a:p>
          <a:p>
            <a:endParaRPr lang="en-US" dirty="0" smtClean="0"/>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963" y="2371725"/>
            <a:ext cx="2886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028" y="3682050"/>
            <a:ext cx="6200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223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Prompts for Loads/Refreshes</a:t>
            </a:r>
            <a:endParaRPr lang="en-US" dirty="0"/>
          </a:p>
        </p:txBody>
      </p:sp>
      <p:sp>
        <p:nvSpPr>
          <p:cNvPr id="3" name="Text Placeholder 2"/>
          <p:cNvSpPr>
            <a:spLocks noGrp="1"/>
          </p:cNvSpPr>
          <p:nvPr>
            <p:ph type="body" sz="quarter" idx="11"/>
          </p:nvPr>
        </p:nvSpPr>
        <p:spPr/>
        <p:txBody>
          <a:bodyPr/>
          <a:lstStyle/>
          <a:p>
            <a:r>
              <a:rPr lang="en-US" dirty="0" smtClean="0"/>
              <a:t>Voila!</a:t>
            </a:r>
          </a:p>
          <a:p>
            <a:endParaRPr lang="en-US" dirty="0"/>
          </a:p>
          <a:p>
            <a:r>
              <a:rPr lang="en-US" dirty="0" smtClean="0"/>
              <a:t>						</a:t>
            </a:r>
          </a:p>
          <a:p>
            <a:r>
              <a:rPr lang="en-US" dirty="0"/>
              <a:t>	</a:t>
            </a:r>
            <a:r>
              <a:rPr lang="en-US" dirty="0" smtClean="0"/>
              <a:t>					is now….</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578" y="1415322"/>
            <a:ext cx="1362444" cy="30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3035431" y="2762054"/>
            <a:ext cx="1508289" cy="94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9" name="Picture 5" descr="C:\Users\BMack\AppData\Local\Temp\SNAGHTML349a5bd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940" y="1415322"/>
            <a:ext cx="11239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141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things I like – WAKE UP!!!</a:t>
            </a:r>
            <a:endParaRPr lang="en-US" dirty="0"/>
          </a:p>
        </p:txBody>
      </p:sp>
      <p:sp>
        <p:nvSpPr>
          <p:cNvPr id="3" name="Text Placeholder 2"/>
          <p:cNvSpPr>
            <a:spLocks noGrp="1"/>
          </p:cNvSpPr>
          <p:nvPr>
            <p:ph type="body" sz="quarter" idx="11"/>
          </p:nvPr>
        </p:nvSpPr>
        <p:spPr/>
        <p:txBody>
          <a:bodyPr/>
          <a:lstStyle/>
          <a:p>
            <a:r>
              <a:rPr lang="en-US" dirty="0" smtClean="0"/>
              <a:t>  </a:t>
            </a:r>
            <a:endParaRPr lang="en-US" dirty="0"/>
          </a:p>
        </p:txBody>
      </p:sp>
      <p:pic>
        <p:nvPicPr>
          <p:cNvPr id="5122" name="Picture 2" descr="M:\Presentations\ELive_2015\presentation_pix\about_me\chips_sals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704" y="1124975"/>
            <a:ext cx="2106428" cy="140968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M:\Presentations\ELive_2015\presentation_pix\about_me\be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972" y="994324"/>
            <a:ext cx="865188" cy="8020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Presentations\ELive_2015\presentation_pix\about_me\great-white-sha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5" y="2790610"/>
            <a:ext cx="2453945" cy="1786526"/>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M:\Presentations\ELive_2015\presentation_pix\about_me\hipp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2639" y="1854873"/>
            <a:ext cx="3838324" cy="287874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Presentations\ELive_2015\presentation_pix\about_me\royal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610" y="2790610"/>
            <a:ext cx="1555362" cy="1943006"/>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M:\Presentations\ELive_2015\presentation_pix\about_me\seahawk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7" y="1128792"/>
            <a:ext cx="1985280" cy="111175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Users\BMack\AppData\Local\Temp\SNAGHTML1b0fdd3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1160" y="964202"/>
            <a:ext cx="3644688" cy="865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987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MEP</a:t>
            </a:r>
            <a:endParaRPr lang="en-US" dirty="0"/>
          </a:p>
        </p:txBody>
      </p:sp>
      <p:sp>
        <p:nvSpPr>
          <p:cNvPr id="3" name="Text Placeholder 2"/>
          <p:cNvSpPr>
            <a:spLocks noGrp="1"/>
          </p:cNvSpPr>
          <p:nvPr>
            <p:ph type="body" sz="quarter" idx="11"/>
          </p:nvPr>
        </p:nvSpPr>
        <p:spPr/>
        <p:txBody>
          <a:bodyPr/>
          <a:lstStyle/>
          <a:p>
            <a:r>
              <a:rPr lang="en-US" dirty="0" smtClean="0"/>
              <a:t>Multi-Entity Processing</a:t>
            </a:r>
          </a:p>
          <a:p>
            <a:endParaRPr lang="en-US" dirty="0" smtClean="0"/>
          </a:p>
          <a:p>
            <a:r>
              <a:rPr lang="en-US" dirty="0"/>
              <a:t>	</a:t>
            </a:r>
            <a:r>
              <a:rPr lang="en-US" b="0" dirty="0" smtClean="0"/>
              <a:t>We track 13 colleges &amp; our system office’s data in a single database. There are many security features in place to assure that each school see’s only their own data.</a:t>
            </a:r>
          </a:p>
          <a:p>
            <a:endParaRPr lang="en-US" b="0" dirty="0"/>
          </a:p>
          <a:p>
            <a:r>
              <a:rPr lang="en-US" b="0" dirty="0" smtClean="0"/>
              <a:t>BANNER_TABLE_VPDI = MULTI_SOURCE = MIF_VALUE</a:t>
            </a:r>
          </a:p>
        </p:txBody>
      </p:sp>
    </p:spTree>
    <p:extLst>
      <p:ext uri="{BB962C8B-B14F-4D97-AF65-F5344CB8AC3E}">
        <p14:creationId xmlns:p14="http://schemas.microsoft.com/office/powerpoint/2010/main" val="355948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9690934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MEP – I’ll keep it high-level since few of you use it</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sz="1600" b="0" dirty="0" smtClean="0"/>
              <a:t>Modify every extract package; put in MEP joins where applicable</a:t>
            </a:r>
          </a:p>
          <a:p>
            <a:pPr marL="342900" indent="-342900">
              <a:buFont typeface="Arial" pitchFamily="34" charset="0"/>
              <a:buChar char="•"/>
            </a:pPr>
            <a:r>
              <a:rPr lang="en-US" sz="1600" b="0" dirty="0" smtClean="0"/>
              <a:t>Populate each dimension with the </a:t>
            </a:r>
            <a:r>
              <a:rPr lang="en-US" sz="1600" b="0" dirty="0" err="1" smtClean="0"/>
              <a:t>mif_value</a:t>
            </a:r>
            <a:r>
              <a:rPr lang="en-US" sz="1600" b="0" dirty="0" smtClean="0"/>
              <a:t> (user_attribute_01)</a:t>
            </a:r>
          </a:p>
          <a:p>
            <a:pPr marL="342900" indent="-342900">
              <a:buFont typeface="Arial" pitchFamily="34" charset="0"/>
              <a:buChar char="•"/>
            </a:pPr>
            <a:r>
              <a:rPr lang="en-US" sz="1600" b="0" dirty="0" smtClean="0"/>
              <a:t>Modify OWB mappings to merge on user_attribute_01 as well</a:t>
            </a:r>
          </a:p>
          <a:p>
            <a:pPr marL="342900" indent="-342900">
              <a:buFont typeface="Arial" pitchFamily="34" charset="0"/>
              <a:buChar char="•"/>
            </a:pPr>
            <a:r>
              <a:rPr lang="en-US" sz="1600" b="0" dirty="0" smtClean="0"/>
              <a:t>Custom cleansing values for user_attribute_01</a:t>
            </a:r>
          </a:p>
          <a:p>
            <a:pPr marL="342900" indent="-342900">
              <a:buFont typeface="Arial" pitchFamily="34" charset="0"/>
              <a:buChar char="•"/>
            </a:pPr>
            <a:r>
              <a:rPr lang="en-US" sz="1600" b="0" dirty="0" smtClean="0"/>
              <a:t>Virtual column in fact table showing the MEP description</a:t>
            </a:r>
          </a:p>
          <a:p>
            <a:endParaRPr lang="en-US" b="0" dirty="0" smtClean="0"/>
          </a:p>
          <a:p>
            <a:pPr marL="342900" indent="-342900">
              <a:buFont typeface="Arial" pitchFamily="34" charset="0"/>
              <a:buChar char="•"/>
            </a:pPr>
            <a:r>
              <a:rPr lang="en-US" sz="1600" b="0" dirty="0" smtClean="0"/>
              <a:t>“Intentional Cartesian” on WDT_WAREHOUSE_ENTITY (customized OWB mapping)</a:t>
            </a:r>
          </a:p>
          <a:p>
            <a:pPr marL="904875" lvl="2" indent="-342900">
              <a:buFont typeface="Arial" pitchFamily="34" charset="0"/>
              <a:buChar char="•"/>
            </a:pPr>
            <a:r>
              <a:rPr lang="en-US" sz="1400" dirty="0"/>
              <a:t>	</a:t>
            </a:r>
            <a:r>
              <a:rPr lang="en-US" sz="1400" dirty="0" smtClean="0"/>
              <a:t>same done to many entire stars (test, hold, race, etc.)</a:t>
            </a:r>
          </a:p>
          <a:p>
            <a:pPr marL="342900" indent="-342900">
              <a:buFont typeface="Arial" pitchFamily="34" charset="0"/>
              <a:buChar char="•"/>
            </a:pPr>
            <a:r>
              <a:rPr lang="en-US" sz="1600" b="0" dirty="0" smtClean="0"/>
              <a:t>Remove </a:t>
            </a:r>
            <a:r>
              <a:rPr lang="en-US" sz="1600" b="0" dirty="0" err="1" smtClean="0"/>
              <a:t>nvl</a:t>
            </a:r>
            <a:r>
              <a:rPr lang="en-US" sz="1600" b="0" dirty="0" smtClean="0"/>
              <a:t>(</a:t>
            </a:r>
            <a:r>
              <a:rPr lang="en-US" sz="1600" b="0" dirty="0" err="1" smtClean="0"/>
              <a:t>mif_value,’CCCS</a:t>
            </a:r>
            <a:r>
              <a:rPr lang="en-US" sz="1600" b="0" dirty="0" smtClean="0"/>
              <a:t>’) references in extract packages</a:t>
            </a:r>
          </a:p>
          <a:p>
            <a:pPr marL="904875" lvl="2" indent="-342900">
              <a:buFont typeface="Arial" pitchFamily="34" charset="0"/>
              <a:buChar char="•"/>
            </a:pPr>
            <a:r>
              <a:rPr lang="en-US" sz="1400" dirty="0" smtClean="0"/>
              <a:t>This prevented our indexes from being used in loads/refreshes</a:t>
            </a:r>
            <a:endParaRPr lang="en-US" sz="1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158" y="1502489"/>
            <a:ext cx="90487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5194167" y="2706179"/>
            <a:ext cx="253581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286" y="2536154"/>
            <a:ext cx="41529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8639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Data</a:t>
            </a:r>
            <a:endParaRPr lang="en-US" dirty="0"/>
          </a:p>
        </p:txBody>
      </p:sp>
      <p:sp>
        <p:nvSpPr>
          <p:cNvPr id="3" name="TextBox 2"/>
          <p:cNvSpPr txBox="1"/>
          <p:nvPr/>
        </p:nvSpPr>
        <p:spPr>
          <a:xfrm>
            <a:off x="541130" y="2341217"/>
            <a:ext cx="3434522" cy="1077218"/>
          </a:xfrm>
          <a:prstGeom prst="rect">
            <a:avLst/>
          </a:prstGeom>
          <a:noFill/>
        </p:spPr>
        <p:txBody>
          <a:bodyPr wrap="square" lIns="0" tIns="0" rIns="0" bIns="0" rtlCol="0">
            <a:noAutofit/>
          </a:bodyPr>
          <a:lstStyle/>
          <a:p>
            <a:endParaRPr lang="en-US" sz="1600" dirty="0">
              <a:solidFill>
                <a:schemeClr val="bg1"/>
              </a:solidFill>
              <a:latin typeface="Arial" charset="0"/>
            </a:endParaRPr>
          </a:p>
        </p:txBody>
      </p:sp>
    </p:spTree>
    <p:extLst>
      <p:ext uri="{BB962C8B-B14F-4D97-AF65-F5344CB8AC3E}">
        <p14:creationId xmlns:p14="http://schemas.microsoft.com/office/powerpoint/2010/main" val="34211768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Loading Data</a:t>
            </a:r>
            <a:endParaRPr lang="en-US" dirty="0"/>
          </a:p>
        </p:txBody>
      </p:sp>
      <p:sp>
        <p:nvSpPr>
          <p:cNvPr id="4" name="Text Placeholder 3"/>
          <p:cNvSpPr>
            <a:spLocks noGrp="1"/>
          </p:cNvSpPr>
          <p:nvPr>
            <p:ph type="body" sz="quarter" idx="11"/>
          </p:nvPr>
        </p:nvSpPr>
        <p:spPr/>
        <p:txBody>
          <a:bodyPr/>
          <a:lstStyle/>
          <a:p>
            <a:pPr marL="342900" indent="-342900">
              <a:buFont typeface="Arial" pitchFamily="34" charset="0"/>
              <a:buChar char="•"/>
            </a:pPr>
            <a:r>
              <a:rPr lang="en-US" sz="1600" b="0" dirty="0" smtClean="0"/>
              <a:t>Unlike ODS, in EDW the Admin UI jobs are a single job per star. You specify with an input parameter whether it’s a Load or Refresh.</a:t>
            </a:r>
          </a:p>
          <a:p>
            <a:pPr marL="342900" indent="-342900">
              <a:buFont typeface="Arial" pitchFamily="34" charset="0"/>
              <a:buChar char="•"/>
            </a:pPr>
            <a:r>
              <a:rPr lang="en-US" sz="1600" b="0" dirty="0" smtClean="0"/>
              <a:t>Some stars you can load year by year:</a:t>
            </a:r>
            <a:br>
              <a:rPr lang="en-US" sz="1600" b="0" dirty="0" smtClean="0"/>
            </a:br>
            <a:r>
              <a:rPr lang="en-US" sz="1600" b="0" dirty="0" smtClean="0"/>
              <a:t>	</a:t>
            </a:r>
            <a:r>
              <a:rPr lang="en-US" sz="1600" b="0" dirty="0" smtClean="0"/>
              <a:t>	(</a:t>
            </a:r>
            <a:r>
              <a:rPr lang="en-US" sz="1600" b="0" dirty="0" smtClean="0"/>
              <a:t>student, student course, etc.)</a:t>
            </a:r>
          </a:p>
          <a:p>
            <a:pPr marL="342900" indent="-342900">
              <a:buFont typeface="Arial" pitchFamily="34" charset="0"/>
              <a:buChar char="•"/>
            </a:pPr>
            <a:r>
              <a:rPr lang="en-US" sz="1600" b="0" dirty="0" smtClean="0"/>
              <a:t>Some stars have to be loaded in the entirety</a:t>
            </a:r>
          </a:p>
          <a:p>
            <a:r>
              <a:rPr lang="en-US" sz="1600" dirty="0" smtClean="0"/>
              <a:t>	</a:t>
            </a:r>
            <a:r>
              <a:rPr lang="en-US" sz="1600" dirty="0" smtClean="0"/>
              <a:t>	</a:t>
            </a:r>
            <a:r>
              <a:rPr lang="en-US" sz="1600" b="0" dirty="0" smtClean="0"/>
              <a:t>(</a:t>
            </a:r>
            <a:r>
              <a:rPr lang="en-US" sz="1600" b="0" dirty="0" smtClean="0"/>
              <a:t>hold, test, race, banner communication*, etc.)</a:t>
            </a:r>
          </a:p>
          <a:p>
            <a:r>
              <a:rPr lang="en-US" sz="1400" dirty="0" smtClean="0"/>
              <a:t>		</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664" y="3790258"/>
            <a:ext cx="70373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864" y="2875574"/>
            <a:ext cx="4677609" cy="914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074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Data Load Errors &amp; Warnings</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sz="1600" b="0" dirty="0" smtClean="0"/>
              <a:t>ORA-00054: resource busy and acquire with NOWAIT specified or timeout </a:t>
            </a:r>
            <a:r>
              <a:rPr lang="en-US" sz="1600" b="0" dirty="0" smtClean="0"/>
              <a:t>expired</a:t>
            </a:r>
          </a:p>
          <a:p>
            <a:pPr marL="342900" indent="-342900">
              <a:buFont typeface="Arial" pitchFamily="34" charset="0"/>
              <a:buChar char="•"/>
            </a:pPr>
            <a:endParaRPr lang="en-US" sz="1600" b="0" dirty="0" smtClean="0"/>
          </a:p>
          <a:p>
            <a:pPr marL="342900" indent="-342900">
              <a:buFont typeface="Arial" pitchFamily="34" charset="0"/>
              <a:buChar char="•"/>
            </a:pPr>
            <a:r>
              <a:rPr lang="en-US" sz="1600" b="0" dirty="0" smtClean="0"/>
              <a:t>ORA-01427: single-row </a:t>
            </a:r>
            <a:r>
              <a:rPr lang="en-US" sz="1600" b="0" dirty="0" err="1" smtClean="0"/>
              <a:t>subquery</a:t>
            </a:r>
            <a:r>
              <a:rPr lang="en-US" sz="1600" b="0" dirty="0" smtClean="0"/>
              <a:t> returns more than one </a:t>
            </a:r>
            <a:r>
              <a:rPr lang="en-US" sz="1600" b="0" dirty="0" smtClean="0"/>
              <a:t>row</a:t>
            </a:r>
          </a:p>
          <a:p>
            <a:pPr marL="342900" indent="-342900">
              <a:buFont typeface="Arial" pitchFamily="34" charset="0"/>
              <a:buChar char="•"/>
            </a:pPr>
            <a:endParaRPr lang="en-US" sz="1600" b="0" dirty="0" smtClean="0"/>
          </a:p>
          <a:p>
            <a:pPr marL="342900" indent="-342900">
              <a:buFont typeface="Arial" pitchFamily="34" charset="0"/>
              <a:buChar char="•"/>
            </a:pPr>
            <a:r>
              <a:rPr lang="en-US" sz="1600" b="0" dirty="0" smtClean="0"/>
              <a:t>** Data Element &lt;&lt;whatever name&gt;&gt; needs a rule defined for &lt;&lt;whatever value&gt;&gt; </a:t>
            </a:r>
            <a:endParaRPr lang="en-US" sz="1600" b="0" dirty="0" smtClean="0"/>
          </a:p>
          <a:p>
            <a:pPr marL="342900" indent="-342900">
              <a:buFont typeface="Arial" pitchFamily="34" charset="0"/>
              <a:buChar char="•"/>
            </a:pPr>
            <a:endParaRPr lang="en-US" sz="1600" b="0" dirty="0" smtClean="0"/>
          </a:p>
          <a:p>
            <a:pPr marL="342900" indent="-342900">
              <a:buFont typeface="Arial" pitchFamily="34" charset="0"/>
              <a:buChar char="•"/>
            </a:pPr>
            <a:r>
              <a:rPr lang="en-US" sz="1600" b="0" dirty="0" smtClean="0"/>
              <a:t>ERROR: Primary Key constraint &lt;name&gt; was violated while loading table: &lt;table name&gt;</a:t>
            </a:r>
          </a:p>
          <a:p>
            <a:pPr marL="342900" indent="-342900">
              <a:buFont typeface="Arial" pitchFamily="34" charset="0"/>
              <a:buChar char="•"/>
            </a:pPr>
            <a:endParaRPr lang="en-US" dirty="0" smtClean="0"/>
          </a:p>
          <a:p>
            <a:pPr marL="342900" indent="-342900">
              <a:buFont typeface="Arial" pitchFamily="34" charset="0"/>
              <a:buChar char="•"/>
            </a:pPr>
            <a:endParaRPr lang="en-US" dirty="0"/>
          </a:p>
        </p:txBody>
      </p:sp>
    </p:spTree>
    <p:extLst>
      <p:ext uri="{BB962C8B-B14F-4D97-AF65-F5344CB8AC3E}">
        <p14:creationId xmlns:p14="http://schemas.microsoft.com/office/powerpoint/2010/main" val="384392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Errors</a:t>
            </a:r>
            <a:endParaRPr lang="en-US" dirty="0"/>
          </a:p>
        </p:txBody>
      </p:sp>
      <p:sp>
        <p:nvSpPr>
          <p:cNvPr id="3" name="Text Placeholder 2"/>
          <p:cNvSpPr>
            <a:spLocks noGrp="1"/>
          </p:cNvSpPr>
          <p:nvPr>
            <p:ph type="body" sz="quarter" idx="11"/>
          </p:nvPr>
        </p:nvSpPr>
        <p:spPr/>
        <p:txBody>
          <a:bodyPr/>
          <a:lstStyle/>
          <a:p>
            <a:r>
              <a:rPr lang="en-US" dirty="0"/>
              <a:t>ORA-00054: resource busy and acquire with NOWAIT specified or timeout expired</a:t>
            </a:r>
          </a:p>
          <a:p>
            <a:endParaRPr lang="en-US" dirty="0" smtClean="0"/>
          </a:p>
          <a:p>
            <a:r>
              <a:rPr lang="en-US" b="0" dirty="0" smtClean="0"/>
              <a:t>You probably are running stars that are trying to populate the same dimension at the same time. Most stars update at least some of the same dimensions (</a:t>
            </a:r>
            <a:r>
              <a:rPr lang="en-US" b="0" dirty="0" err="1" smtClean="0"/>
              <a:t>wdt_person</a:t>
            </a:r>
            <a:r>
              <a:rPr lang="en-US" b="0" dirty="0" smtClean="0"/>
              <a:t>, </a:t>
            </a:r>
            <a:r>
              <a:rPr lang="en-US" b="0" dirty="0" err="1" smtClean="0"/>
              <a:t>wdt_demographic</a:t>
            </a:r>
            <a:r>
              <a:rPr lang="en-US" b="0" dirty="0" smtClean="0"/>
              <a:t>, </a:t>
            </a:r>
            <a:r>
              <a:rPr lang="en-US" b="0" dirty="0" err="1" smtClean="0"/>
              <a:t>wdt_multi_source</a:t>
            </a:r>
            <a:r>
              <a:rPr lang="en-US" b="0" dirty="0" smtClean="0"/>
              <a:t> are common offenders)</a:t>
            </a:r>
          </a:p>
          <a:p>
            <a:endParaRPr lang="en-US" b="0" dirty="0"/>
          </a:p>
          <a:p>
            <a:r>
              <a:rPr lang="en-US" b="0" dirty="0" smtClean="0"/>
              <a:t>Simply wait for one star to finish before you load another</a:t>
            </a:r>
          </a:p>
          <a:p>
            <a:r>
              <a:rPr lang="en-US" sz="1600" b="0" dirty="0" smtClean="0"/>
              <a:t>(or use a wide-load, but there are implications, we will discuss in a bit)</a:t>
            </a:r>
            <a:endParaRPr lang="en-US" sz="1600" b="0" dirty="0"/>
          </a:p>
        </p:txBody>
      </p:sp>
    </p:spTree>
    <p:extLst>
      <p:ext uri="{BB962C8B-B14F-4D97-AF65-F5344CB8AC3E}">
        <p14:creationId xmlns:p14="http://schemas.microsoft.com/office/powerpoint/2010/main" val="537758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Errors</a:t>
            </a:r>
            <a:endParaRPr lang="en-US" dirty="0"/>
          </a:p>
        </p:txBody>
      </p:sp>
      <p:sp>
        <p:nvSpPr>
          <p:cNvPr id="3" name="Text Placeholder 2"/>
          <p:cNvSpPr>
            <a:spLocks noGrp="1"/>
          </p:cNvSpPr>
          <p:nvPr>
            <p:ph type="body" sz="quarter" idx="11"/>
          </p:nvPr>
        </p:nvSpPr>
        <p:spPr/>
        <p:txBody>
          <a:bodyPr/>
          <a:lstStyle/>
          <a:p>
            <a:r>
              <a:rPr lang="en-US" dirty="0" smtClean="0"/>
              <a:t>ORA-01427: </a:t>
            </a:r>
            <a:r>
              <a:rPr lang="en-US" dirty="0"/>
              <a:t>single-row </a:t>
            </a:r>
            <a:r>
              <a:rPr lang="en-US" dirty="0" err="1"/>
              <a:t>subquery</a:t>
            </a:r>
            <a:r>
              <a:rPr lang="en-US" dirty="0"/>
              <a:t> returns more than one row</a:t>
            </a:r>
          </a:p>
          <a:p>
            <a:endParaRPr lang="en-US" b="0" dirty="0"/>
          </a:p>
          <a:p>
            <a:r>
              <a:rPr lang="en-US" b="0" dirty="0" smtClean="0"/>
              <a:t>For CCCS, this was a MEP issue. We were trying to join records, but a student would have a record at multiple schools. Haven’t had this happen since our EDW was converted to be fully MEP.</a:t>
            </a:r>
          </a:p>
          <a:p>
            <a:endParaRPr lang="en-US" b="0" dirty="0"/>
          </a:p>
          <a:p>
            <a:r>
              <a:rPr lang="en-US" b="0" dirty="0" smtClean="0"/>
              <a:t>If you are a MEP client, I see no way around this error other than to </a:t>
            </a:r>
            <a:r>
              <a:rPr lang="en-US" b="0" dirty="0" err="1" smtClean="0"/>
              <a:t>Carteisan</a:t>
            </a:r>
            <a:r>
              <a:rPr lang="en-US" b="0" dirty="0" smtClean="0"/>
              <a:t> WDT_WAREHOUSE_ENTITY with a MIF value for every option in WDT_MULTI_SOURCE.</a:t>
            </a:r>
            <a:endParaRPr lang="en-US" b="0" dirty="0"/>
          </a:p>
        </p:txBody>
      </p:sp>
    </p:spTree>
    <p:extLst>
      <p:ext uri="{BB962C8B-B14F-4D97-AF65-F5344CB8AC3E}">
        <p14:creationId xmlns:p14="http://schemas.microsoft.com/office/powerpoint/2010/main" val="1803288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Errors</a:t>
            </a:r>
            <a:endParaRPr lang="en-US" dirty="0"/>
          </a:p>
        </p:txBody>
      </p:sp>
      <p:sp>
        <p:nvSpPr>
          <p:cNvPr id="3" name="Text Placeholder 2"/>
          <p:cNvSpPr>
            <a:spLocks noGrp="1"/>
          </p:cNvSpPr>
          <p:nvPr>
            <p:ph type="body" sz="quarter" idx="11"/>
          </p:nvPr>
        </p:nvSpPr>
        <p:spPr/>
        <p:txBody>
          <a:bodyPr/>
          <a:lstStyle/>
          <a:p>
            <a:r>
              <a:rPr lang="en-US" dirty="0"/>
              <a:t>** Data Element &lt;&lt;whatever name&gt;&gt; needs a rule defined for &lt;&lt;whatever value&gt;&gt; **</a:t>
            </a:r>
          </a:p>
          <a:p>
            <a:endParaRPr lang="en-US" b="0" dirty="0" smtClean="0"/>
          </a:p>
          <a:p>
            <a:r>
              <a:rPr lang="en-US" b="0" dirty="0" smtClean="0"/>
              <a:t>You have a cleansing error. Either assign the proper cleansing rule to the value (as we discussed in the </a:t>
            </a:r>
            <a:r>
              <a:rPr lang="en-US" b="0" dirty="0" err="1" smtClean="0"/>
              <a:t>user_attribute</a:t>
            </a:r>
            <a:r>
              <a:rPr lang="en-US" b="0" dirty="0" smtClean="0"/>
              <a:t> customization portion), or set up a cleansing translation.</a:t>
            </a:r>
          </a:p>
          <a:p>
            <a:endParaRPr lang="en-US" b="0" dirty="0"/>
          </a:p>
          <a:p>
            <a:endParaRPr lang="en-US" b="0" dirty="0" smtClean="0"/>
          </a:p>
          <a:p>
            <a:r>
              <a:rPr lang="en-US" sz="1600" b="0" dirty="0" smtClean="0"/>
              <a:t>Note: many times this can be resolved by simply re-running LOAD_DIM_CLEANSING, as your users have simply added a new value to the database.</a:t>
            </a:r>
            <a:endParaRPr lang="en-US" sz="1600" b="0" dirty="0"/>
          </a:p>
          <a:p>
            <a:endParaRPr lang="en-US" b="0" dirty="0"/>
          </a:p>
        </p:txBody>
      </p:sp>
    </p:spTree>
    <p:extLst>
      <p:ext uri="{BB962C8B-B14F-4D97-AF65-F5344CB8AC3E}">
        <p14:creationId xmlns:p14="http://schemas.microsoft.com/office/powerpoint/2010/main" val="846603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Cleansing Translation</a:t>
            </a:r>
            <a:endParaRPr lang="en-US" dirty="0"/>
          </a:p>
        </p:txBody>
      </p:sp>
      <p:sp>
        <p:nvSpPr>
          <p:cNvPr id="3" name="Text Placeholder 2"/>
          <p:cNvSpPr>
            <a:spLocks noGrp="1"/>
          </p:cNvSpPr>
          <p:nvPr>
            <p:ph type="body" sz="quarter" idx="11"/>
          </p:nvPr>
        </p:nvSpPr>
        <p:spPr/>
        <p:txBody>
          <a:bodyPr/>
          <a:lstStyle/>
          <a:p>
            <a:r>
              <a:rPr lang="en-US" sz="1600" b="0" dirty="0" smtClean="0"/>
              <a:t>In our test environment – this value kept showing up with a cleansing warning:</a:t>
            </a:r>
          </a:p>
          <a:p>
            <a:endParaRPr lang="en-US" b="0" dirty="0"/>
          </a:p>
          <a:p>
            <a:r>
              <a:rPr lang="en-US" sz="1600" b="0" dirty="0" smtClean="0"/>
              <a:t>Find the table function in </a:t>
            </a:r>
            <a:r>
              <a:rPr lang="en-US" sz="1600" b="0" dirty="0" err="1" smtClean="0"/>
              <a:t>edw_general_extr</a:t>
            </a:r>
            <a:r>
              <a:rPr lang="en-US" sz="1600" b="0" dirty="0" smtClean="0"/>
              <a:t>:</a:t>
            </a:r>
          </a:p>
          <a:p>
            <a:endParaRPr lang="en-US" sz="1600" b="0" dirty="0"/>
          </a:p>
          <a:p>
            <a:r>
              <a:rPr lang="en-US" sz="1600" b="0" dirty="0" smtClean="0"/>
              <a:t>…… what is the ODS source of this table function?</a:t>
            </a:r>
          </a:p>
          <a:p>
            <a:endParaRPr lang="en-US" sz="1600" b="0" dirty="0"/>
          </a:p>
          <a:p>
            <a:endParaRPr lang="en-US" sz="1600" b="0" dirty="0" smtClean="0"/>
          </a:p>
          <a:p>
            <a:r>
              <a:rPr lang="en-US" sz="1600" b="0" dirty="0" smtClean="0"/>
              <a:t>…….</a:t>
            </a:r>
          </a:p>
          <a:p>
            <a:endParaRPr lang="en-US" b="0" dirty="0" smtClean="0"/>
          </a:p>
          <a:p>
            <a:r>
              <a:rPr lang="en-US" sz="1600" b="0" dirty="0" smtClean="0"/>
              <a:t>Ok – let’s check out the ODS data…..</a:t>
            </a:r>
            <a:r>
              <a:rPr lang="en-US" dirty="0" smtClean="0"/>
              <a:t/>
            </a:r>
            <a:br>
              <a:rPr lang="en-US" dirty="0" smtClean="0"/>
            </a:b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35" y="1420306"/>
            <a:ext cx="8799513"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34" y="2066287"/>
            <a:ext cx="8342313"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71750"/>
            <a:ext cx="52482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634" y="3485069"/>
            <a:ext cx="1685925"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6627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Cleansing translation</a:t>
            </a:r>
            <a:endParaRPr lang="en-US" dirty="0"/>
          </a:p>
        </p:txBody>
      </p:sp>
      <p:sp>
        <p:nvSpPr>
          <p:cNvPr id="3" name="Text Placeholder 2"/>
          <p:cNvSpPr>
            <a:spLocks noGrp="1"/>
          </p:cNvSpPr>
          <p:nvPr>
            <p:ph type="body" sz="quarter" idx="11"/>
          </p:nvPr>
        </p:nvSpPr>
        <p:spPr/>
        <p:txBody>
          <a:bodyPr/>
          <a:lstStyle/>
          <a:p>
            <a:r>
              <a:rPr lang="en-US" sz="1400" b="0" dirty="0"/>
              <a:t>select * from </a:t>
            </a:r>
            <a:r>
              <a:rPr lang="en-US" sz="1400" b="0" dirty="0" err="1"/>
              <a:t>mst_institution</a:t>
            </a:r>
            <a:r>
              <a:rPr lang="en-US" sz="1400" b="0" dirty="0"/>
              <a:t> where institution = 'CARL</a:t>
            </a:r>
            <a:r>
              <a:rPr lang="en-US" sz="1400" b="0" dirty="0" smtClean="0"/>
              <a:t>';</a:t>
            </a:r>
          </a:p>
          <a:p>
            <a:endParaRPr lang="en-US" sz="1400" dirty="0"/>
          </a:p>
          <a:p>
            <a:endParaRPr lang="en-US" sz="1400" dirty="0" smtClean="0"/>
          </a:p>
          <a:p>
            <a:endParaRPr lang="en-US" sz="1400" dirty="0"/>
          </a:p>
          <a:p>
            <a:r>
              <a:rPr lang="en-US" sz="1400" b="0" dirty="0" smtClean="0"/>
              <a:t>In this case, it was our test database, and a guy named Carl who works in our office built a school to play with.  Regardless, in any circumstance, you can make up a translation in case this value of ‘CARL’ does not have a subsequent record in STVSBGI.</a:t>
            </a:r>
          </a:p>
          <a:p>
            <a:endParaRPr lang="en-US" sz="1400" b="0" dirty="0"/>
          </a:p>
          <a:p>
            <a:r>
              <a:rPr lang="en-US" sz="1400" b="0" dirty="0" smtClean="0"/>
              <a:t>To set up a translation in Admin UI</a:t>
            </a:r>
          </a:p>
          <a:p>
            <a:r>
              <a:rPr lang="en-US" sz="1400" b="0" dirty="0"/>
              <a:t>	</a:t>
            </a:r>
            <a:r>
              <a:rPr lang="en-US" sz="1400" b="0" dirty="0" smtClean="0"/>
              <a:t>Options -&gt; Set Up and Maintain Cleansing Processes -&gt; Translate Code Values from 	Source Data</a:t>
            </a:r>
            <a:endParaRPr lang="en-US" sz="1400" b="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71613"/>
            <a:ext cx="20859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309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Cleansing Translation	</a:t>
            </a:r>
            <a:endParaRPr lang="en-US" dirty="0"/>
          </a:p>
        </p:txBody>
      </p:sp>
      <p:sp>
        <p:nvSpPr>
          <p:cNvPr id="3" name="Text Placeholder 2"/>
          <p:cNvSpPr>
            <a:spLocks noGrp="1"/>
          </p:cNvSpPr>
          <p:nvPr>
            <p:ph type="body" sz="quarter" idx="11"/>
          </p:nvPr>
        </p:nvSpPr>
        <p:spPr/>
        <p:txBody>
          <a:bodyPr/>
          <a:lstStyle/>
          <a:p>
            <a:r>
              <a:rPr lang="en-US" dirty="0" smtClean="0"/>
              <a:t>You are circumventing the need for a STVSBGI record </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056" y="1845801"/>
            <a:ext cx="3845351" cy="2369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368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 Basics / Hardware</a:t>
            </a:r>
            <a:endParaRPr lang="en-US" dirty="0"/>
          </a:p>
        </p:txBody>
      </p:sp>
      <p:sp>
        <p:nvSpPr>
          <p:cNvPr id="3" name="TextBox 2"/>
          <p:cNvSpPr txBox="1"/>
          <p:nvPr/>
        </p:nvSpPr>
        <p:spPr>
          <a:xfrm>
            <a:off x="541130" y="2341217"/>
            <a:ext cx="3434522" cy="1077218"/>
          </a:xfrm>
          <a:prstGeom prst="rect">
            <a:avLst/>
          </a:prstGeom>
          <a:noFill/>
        </p:spPr>
        <p:txBody>
          <a:bodyPr wrap="square" lIns="0" tIns="0" rIns="0" bIns="0" rtlCol="0">
            <a:noAutofit/>
          </a:bodyPr>
          <a:lstStyle/>
          <a:p>
            <a:endParaRPr lang="en-US" sz="1600" dirty="0">
              <a:solidFill>
                <a:schemeClr val="bg1"/>
              </a:solidFill>
              <a:latin typeface="Arial" charset="0"/>
            </a:endParaRPr>
          </a:p>
        </p:txBody>
      </p:sp>
    </p:spTree>
    <p:extLst>
      <p:ext uri="{BB962C8B-B14F-4D97-AF65-F5344CB8AC3E}">
        <p14:creationId xmlns:p14="http://schemas.microsoft.com/office/powerpoint/2010/main" val="42171253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Taunting</a:t>
            </a:r>
            <a:endParaRPr lang="en-US" dirty="0"/>
          </a:p>
        </p:txBody>
      </p:sp>
      <p:sp>
        <p:nvSpPr>
          <p:cNvPr id="3" name="Text Placeholder 2"/>
          <p:cNvSpPr>
            <a:spLocks noGrp="1"/>
          </p:cNvSpPr>
          <p:nvPr>
            <p:ph type="body" sz="quarter" idx="11"/>
          </p:nvPr>
        </p:nvSpPr>
        <p:spPr/>
        <p:txBody>
          <a:bodyPr/>
          <a:lstStyle/>
          <a:p>
            <a:r>
              <a:rPr lang="en-US" dirty="0" smtClean="0"/>
              <a:t>Always be sure to taunt the person who made up such a silly thing as the “University of Carl”</a:t>
            </a:r>
          </a:p>
          <a:p>
            <a:endParaRPr lang="en-US" dirty="0"/>
          </a:p>
          <a:p>
            <a:endParaRPr lang="en-US" dirty="0" smtClean="0"/>
          </a:p>
          <a:p>
            <a:r>
              <a:rPr lang="en-US" b="0" dirty="0" smtClean="0"/>
              <a:t>At CCCS, we apparently can’t </a:t>
            </a:r>
          </a:p>
          <a:p>
            <a:r>
              <a:rPr lang="en-US" b="0" dirty="0" smtClean="0"/>
              <a:t>Spell “University” properly. </a:t>
            </a:r>
          </a:p>
          <a:p>
            <a:endParaRPr lang="en-US" dirty="0" smtClean="0"/>
          </a:p>
          <a:p>
            <a:endParaRPr lang="en-US" dirty="0"/>
          </a:p>
        </p:txBody>
      </p:sp>
      <p:pic>
        <p:nvPicPr>
          <p:cNvPr id="12290" name="Picture 2" descr="M:\Presentations\ELive_2015\presentation_pix\UofCar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2509" y="1441115"/>
            <a:ext cx="4254738" cy="3227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538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Errors</a:t>
            </a:r>
            <a:endParaRPr lang="en-US" dirty="0"/>
          </a:p>
        </p:txBody>
      </p:sp>
      <p:sp>
        <p:nvSpPr>
          <p:cNvPr id="3" name="Text Placeholder 2"/>
          <p:cNvSpPr>
            <a:spLocks noGrp="1"/>
          </p:cNvSpPr>
          <p:nvPr>
            <p:ph type="body" sz="quarter" idx="11"/>
          </p:nvPr>
        </p:nvSpPr>
        <p:spPr/>
        <p:txBody>
          <a:bodyPr/>
          <a:lstStyle/>
          <a:p>
            <a:r>
              <a:rPr lang="en-US" dirty="0"/>
              <a:t>ERROR: Primary Key constraint &lt;name&gt; was violated while loading table: &lt;table name</a:t>
            </a:r>
            <a:r>
              <a:rPr lang="en-US" dirty="0" smtClean="0"/>
              <a:t>&gt;</a:t>
            </a:r>
          </a:p>
          <a:p>
            <a:r>
              <a:rPr lang="en-US" b="0" dirty="0" smtClean="0"/>
              <a:t>You likely have bad Banner data</a:t>
            </a:r>
          </a:p>
          <a:p>
            <a:pPr marL="342900" indent="-342900">
              <a:buFont typeface="Arial" pitchFamily="34" charset="0"/>
              <a:buChar char="•"/>
            </a:pPr>
            <a:r>
              <a:rPr lang="en-US" b="0" dirty="0" smtClean="0"/>
              <a:t>Find the bad data</a:t>
            </a:r>
          </a:p>
          <a:p>
            <a:pPr marL="342900" indent="-342900">
              <a:buFont typeface="Arial" pitchFamily="34" charset="0"/>
              <a:buChar char="•"/>
            </a:pPr>
            <a:r>
              <a:rPr lang="en-US" b="0" dirty="0" smtClean="0"/>
              <a:t>Get it cleaned up</a:t>
            </a:r>
          </a:p>
          <a:p>
            <a:pPr marL="342900" indent="-342900">
              <a:buFont typeface="Arial" pitchFamily="34" charset="0"/>
              <a:buChar char="•"/>
            </a:pPr>
            <a:r>
              <a:rPr lang="en-US" b="0" dirty="0" smtClean="0"/>
              <a:t>Develop a QA report so it is fixed as it happens moving forward</a:t>
            </a:r>
            <a:endParaRPr lang="en-US" b="0" dirty="0"/>
          </a:p>
          <a:p>
            <a:endParaRPr lang="en-US" dirty="0"/>
          </a:p>
        </p:txBody>
      </p:sp>
    </p:spTree>
    <p:extLst>
      <p:ext uri="{BB962C8B-B14F-4D97-AF65-F5344CB8AC3E}">
        <p14:creationId xmlns:p14="http://schemas.microsoft.com/office/powerpoint/2010/main" val="114671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 Error Example</a:t>
            </a:r>
            <a:endParaRPr lang="en-US" dirty="0"/>
          </a:p>
        </p:txBody>
      </p:sp>
      <p:sp>
        <p:nvSpPr>
          <p:cNvPr id="3" name="Text Placeholder 2"/>
          <p:cNvSpPr>
            <a:spLocks noGrp="1"/>
          </p:cNvSpPr>
          <p:nvPr>
            <p:ph type="body" sz="quarter" idx="11"/>
          </p:nvPr>
        </p:nvSpPr>
        <p:spPr/>
        <p:txBody>
          <a:bodyPr/>
          <a:lstStyle/>
          <a:p>
            <a:endParaRPr lang="en-US" dirty="0" smtClean="0"/>
          </a:p>
          <a:p>
            <a:endParaRPr lang="en-US" dirty="0"/>
          </a:p>
          <a:p>
            <a:endParaRPr lang="en-US" dirty="0" smtClean="0"/>
          </a:p>
          <a:p>
            <a:r>
              <a:rPr lang="en-US" sz="1600" b="0" dirty="0"/>
              <a:t>What was the primary key that was violated?</a:t>
            </a:r>
          </a:p>
          <a:p>
            <a:endParaRPr lang="en-US" sz="1600" b="0" dirty="0"/>
          </a:p>
          <a:p>
            <a:r>
              <a:rPr lang="en-US" sz="1600" b="0" dirty="0" smtClean="0"/>
              <a:t>Query the error table for the keys that make up the constraint:</a:t>
            </a:r>
          </a:p>
          <a:p>
            <a:endParaRPr lang="en-US" sz="1600" b="0" dirty="0"/>
          </a:p>
          <a:p>
            <a:endParaRPr lang="en-US" sz="1600" b="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84" y="1006244"/>
            <a:ext cx="7885113"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097" y="2027500"/>
            <a:ext cx="20955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562573" y="2337847"/>
            <a:ext cx="15459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250" y="3133726"/>
            <a:ext cx="2594335" cy="135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34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Error keys to Dimensions to see “real” data</a:t>
            </a:r>
            <a:endParaRPr lang="en-US" dirty="0"/>
          </a:p>
        </p:txBody>
      </p:sp>
      <p:sp>
        <p:nvSpPr>
          <p:cNvPr id="3" name="Text Placeholder 2"/>
          <p:cNvSpPr>
            <a:spLocks noGrp="1"/>
          </p:cNvSpPr>
          <p:nvPr>
            <p:ph type="body" sz="quarter" idx="11"/>
          </p:nvPr>
        </p:nvSpPr>
        <p:spPr/>
        <p:txBody>
          <a:bodyPr/>
          <a:lstStyle/>
          <a:p>
            <a:r>
              <a:rPr lang="en-US" sz="1200" b="0" dirty="0"/>
              <a:t>select </a:t>
            </a:r>
            <a:r>
              <a:rPr lang="en-US" sz="1200" b="0" dirty="0" err="1"/>
              <a:t>ms.multi_source</a:t>
            </a:r>
            <a:r>
              <a:rPr lang="en-US" sz="1200" b="0" dirty="0"/>
              <a:t>, </a:t>
            </a:r>
            <a:r>
              <a:rPr lang="en-US" sz="1200" b="0" dirty="0" err="1"/>
              <a:t>at.academic_period</a:t>
            </a:r>
            <a:r>
              <a:rPr lang="en-US" sz="1200" b="0" dirty="0"/>
              <a:t>, </a:t>
            </a:r>
            <a:r>
              <a:rPr lang="en-US" sz="1200" b="0" dirty="0" err="1"/>
              <a:t>we.banner_pidm</a:t>
            </a:r>
            <a:r>
              <a:rPr lang="en-US" sz="1200" b="0" dirty="0"/>
              <a:t>, </a:t>
            </a:r>
            <a:r>
              <a:rPr lang="en-US" sz="1200" b="0" dirty="0" err="1"/>
              <a:t>crn.course_reference_number</a:t>
            </a:r>
            <a:r>
              <a:rPr lang="en-US" sz="1200" b="0" dirty="0"/>
              <a:t>, </a:t>
            </a:r>
            <a:r>
              <a:rPr lang="en-US" sz="1200" b="0" dirty="0" err="1"/>
              <a:t>att.attribute</a:t>
            </a:r>
            <a:endParaRPr lang="en-US" sz="1200" b="0" dirty="0"/>
          </a:p>
          <a:p>
            <a:r>
              <a:rPr lang="en-US" sz="1200" b="0" dirty="0"/>
              <a:t>from wke_740060_150119211222  </a:t>
            </a:r>
            <a:r>
              <a:rPr lang="en-US" sz="1200" b="0" dirty="0" err="1"/>
              <a:t>srp</a:t>
            </a:r>
            <a:r>
              <a:rPr lang="en-US" sz="1200" b="0" dirty="0"/>
              <a:t>,</a:t>
            </a:r>
          </a:p>
          <a:p>
            <a:r>
              <a:rPr lang="en-US" sz="1200" b="0" dirty="0"/>
              <a:t>     </a:t>
            </a:r>
            <a:r>
              <a:rPr lang="en-US" sz="1200" b="0" dirty="0" err="1"/>
              <a:t>wdt_multi_source</a:t>
            </a:r>
            <a:r>
              <a:rPr lang="en-US" sz="1200" b="0" dirty="0"/>
              <a:t>       </a:t>
            </a:r>
            <a:r>
              <a:rPr lang="en-US" sz="1200" b="0" dirty="0" err="1"/>
              <a:t>ms</a:t>
            </a:r>
            <a:r>
              <a:rPr lang="en-US" sz="1200" b="0" dirty="0"/>
              <a:t>,</a:t>
            </a:r>
          </a:p>
          <a:p>
            <a:r>
              <a:rPr lang="en-US" sz="1200" b="0" dirty="0"/>
              <a:t>     </a:t>
            </a:r>
            <a:r>
              <a:rPr lang="en-US" sz="1200" b="0" dirty="0" err="1"/>
              <a:t>wdt_academic_time</a:t>
            </a:r>
            <a:r>
              <a:rPr lang="en-US" sz="1200" b="0" dirty="0"/>
              <a:t>      at,</a:t>
            </a:r>
          </a:p>
          <a:p>
            <a:r>
              <a:rPr lang="en-US" sz="1200" b="0" dirty="0"/>
              <a:t>     </a:t>
            </a:r>
            <a:r>
              <a:rPr lang="en-US" sz="1200" b="0" dirty="0" err="1"/>
              <a:t>wdt_course_reference_number</a:t>
            </a:r>
            <a:r>
              <a:rPr lang="en-US" sz="1200" b="0" dirty="0"/>
              <a:t> </a:t>
            </a:r>
            <a:r>
              <a:rPr lang="en-US" sz="1200" b="0" dirty="0" err="1"/>
              <a:t>crn</a:t>
            </a:r>
            <a:r>
              <a:rPr lang="en-US" sz="1200" b="0" dirty="0"/>
              <a:t>,</a:t>
            </a:r>
          </a:p>
          <a:p>
            <a:r>
              <a:rPr lang="en-US" sz="1200" b="0" dirty="0"/>
              <a:t>     </a:t>
            </a:r>
            <a:r>
              <a:rPr lang="en-US" sz="1200" b="0" dirty="0" err="1"/>
              <a:t>wdt_attribute</a:t>
            </a:r>
            <a:r>
              <a:rPr lang="en-US" sz="1200" b="0" dirty="0"/>
              <a:t>          </a:t>
            </a:r>
            <a:r>
              <a:rPr lang="en-US" sz="1200" b="0" dirty="0" err="1"/>
              <a:t>att</a:t>
            </a:r>
            <a:r>
              <a:rPr lang="en-US" sz="1200" b="0" dirty="0"/>
              <a:t>,</a:t>
            </a:r>
          </a:p>
          <a:p>
            <a:r>
              <a:rPr lang="en-US" sz="1200" b="0" dirty="0"/>
              <a:t>     </a:t>
            </a:r>
            <a:r>
              <a:rPr lang="en-US" sz="1200" b="0" dirty="0" err="1"/>
              <a:t>wdt_warehouse_entity</a:t>
            </a:r>
            <a:r>
              <a:rPr lang="en-US" sz="1200" b="0" dirty="0"/>
              <a:t>   we</a:t>
            </a:r>
          </a:p>
          <a:p>
            <a:r>
              <a:rPr lang="en-US" sz="1200" b="0" dirty="0"/>
              <a:t>where </a:t>
            </a:r>
            <a:r>
              <a:rPr lang="en-US" sz="1200" b="0" dirty="0" err="1"/>
              <a:t>srp.multi_source_key</a:t>
            </a:r>
            <a:r>
              <a:rPr lang="en-US" sz="1200" b="0" dirty="0"/>
              <a:t> = </a:t>
            </a:r>
            <a:r>
              <a:rPr lang="en-US" sz="1200" b="0" dirty="0" err="1"/>
              <a:t>ms.multi_source_key</a:t>
            </a:r>
            <a:endParaRPr lang="en-US" sz="1200" b="0" dirty="0"/>
          </a:p>
          <a:p>
            <a:r>
              <a:rPr lang="en-US" sz="1200" b="0" dirty="0"/>
              <a:t>  and </a:t>
            </a:r>
            <a:r>
              <a:rPr lang="en-US" sz="1200" b="0" dirty="0" err="1"/>
              <a:t>srp.academic_time_key</a:t>
            </a:r>
            <a:r>
              <a:rPr lang="en-US" sz="1200" b="0" dirty="0"/>
              <a:t> = </a:t>
            </a:r>
            <a:r>
              <a:rPr lang="en-US" sz="1200" b="0" dirty="0" err="1"/>
              <a:t>at.academic_time_key</a:t>
            </a:r>
            <a:endParaRPr lang="en-US" sz="1200" b="0" dirty="0"/>
          </a:p>
          <a:p>
            <a:r>
              <a:rPr lang="en-US" sz="1200" b="0" dirty="0"/>
              <a:t>  and </a:t>
            </a:r>
            <a:r>
              <a:rPr lang="en-US" sz="1200" b="0" dirty="0" err="1"/>
              <a:t>srp.course_reference_number_key</a:t>
            </a:r>
            <a:r>
              <a:rPr lang="en-US" sz="1200" b="0" dirty="0"/>
              <a:t> = </a:t>
            </a:r>
            <a:r>
              <a:rPr lang="en-US" sz="1200" b="0" dirty="0" err="1"/>
              <a:t>crn.course_reference_number_key</a:t>
            </a:r>
            <a:endParaRPr lang="en-US" sz="1200" b="0" dirty="0"/>
          </a:p>
          <a:p>
            <a:r>
              <a:rPr lang="en-US" sz="1200" b="0" dirty="0"/>
              <a:t>  and </a:t>
            </a:r>
            <a:r>
              <a:rPr lang="en-US" sz="1200" b="0" dirty="0" err="1"/>
              <a:t>srp.person_uid</a:t>
            </a:r>
            <a:r>
              <a:rPr lang="en-US" sz="1200" b="0" dirty="0"/>
              <a:t> = </a:t>
            </a:r>
            <a:r>
              <a:rPr lang="en-US" sz="1200" b="0" dirty="0" err="1"/>
              <a:t>we.warehouse_entity_uid</a:t>
            </a:r>
            <a:endParaRPr lang="en-US" sz="1200" b="0" dirty="0"/>
          </a:p>
          <a:p>
            <a:r>
              <a:rPr lang="en-US" sz="1200" b="0" dirty="0"/>
              <a:t>  and </a:t>
            </a:r>
            <a:r>
              <a:rPr lang="en-US" sz="1200" b="0" dirty="0" err="1"/>
              <a:t>srp.student_course_attribute_key</a:t>
            </a:r>
            <a:r>
              <a:rPr lang="en-US" sz="1200" b="0" dirty="0"/>
              <a:t> = </a:t>
            </a:r>
            <a:r>
              <a:rPr lang="en-US" sz="1200" b="0" dirty="0" err="1"/>
              <a:t>att.attribute_key</a:t>
            </a:r>
            <a:endParaRPr lang="en-US" sz="1200" b="0" dirty="0"/>
          </a:p>
        </p:txBody>
      </p:sp>
      <p:sp>
        <p:nvSpPr>
          <p:cNvPr id="4" name="Text Placeholder 3"/>
          <p:cNvSpPr>
            <a:spLocks noGrp="1"/>
          </p:cNvSpPr>
          <p:nvPr>
            <p:ph type="body" sz="quarter" idx="12"/>
          </p:nvPr>
        </p:nvSpPr>
        <p:spPr/>
        <p:txBody>
          <a:bodyPr/>
          <a:lstStyle/>
          <a:p>
            <a:r>
              <a:rPr lang="en-US" dirty="0" smtClean="0"/>
              <a:t> </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863" y="1936668"/>
            <a:ext cx="4074200" cy="131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6025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Constraint Error Example</a:t>
            </a:r>
            <a:endParaRPr lang="en-US" dirty="0"/>
          </a:p>
        </p:txBody>
      </p:sp>
      <p:sp>
        <p:nvSpPr>
          <p:cNvPr id="6" name="Text Placeholder 5"/>
          <p:cNvSpPr>
            <a:spLocks noGrp="1"/>
          </p:cNvSpPr>
          <p:nvPr>
            <p:ph type="body" sz="quarter" idx="11"/>
          </p:nvPr>
        </p:nvSpPr>
        <p:spPr/>
        <p:txBody>
          <a:bodyPr/>
          <a:lstStyle/>
          <a:p>
            <a:endParaRPr lang="en-US" b="0" dirty="0" smtClean="0"/>
          </a:p>
          <a:p>
            <a:r>
              <a:rPr lang="en-US" b="0" dirty="0" smtClean="0"/>
              <a:t>Bottom line: track the data back to Banner and have someone clean up the duplicate entries.</a:t>
            </a:r>
          </a:p>
          <a:p>
            <a:pPr marL="342900" indent="-342900">
              <a:buFont typeface="Arial" pitchFamily="34" charset="0"/>
              <a:buChar char="•"/>
            </a:pPr>
            <a:r>
              <a:rPr lang="en-US" b="0" dirty="0"/>
              <a:t>	</a:t>
            </a:r>
            <a:r>
              <a:rPr lang="en-US" b="0" dirty="0" smtClean="0"/>
              <a:t>Find the dups in ODS by </a:t>
            </a:r>
            <a:r>
              <a:rPr lang="en-US" b="0" dirty="0" smtClean="0"/>
              <a:t>way of their source, referenced within </a:t>
            </a:r>
            <a:r>
              <a:rPr lang="en-US" b="0" dirty="0" smtClean="0"/>
              <a:t>the EDW </a:t>
            </a:r>
            <a:r>
              <a:rPr lang="en-US" b="0" dirty="0" smtClean="0"/>
              <a:t>extract </a:t>
            </a:r>
            <a:r>
              <a:rPr lang="en-US" b="0" dirty="0" smtClean="0"/>
              <a:t>package</a:t>
            </a:r>
          </a:p>
          <a:p>
            <a:pPr marL="342900" indent="-342900">
              <a:buFont typeface="Arial" pitchFamily="34" charset="0"/>
              <a:buChar char="•"/>
            </a:pPr>
            <a:r>
              <a:rPr lang="en-US" b="0" dirty="0"/>
              <a:t>	</a:t>
            </a:r>
            <a:r>
              <a:rPr lang="en-US" b="0" dirty="0" smtClean="0"/>
              <a:t>Find the source of that ODS table in Banner</a:t>
            </a:r>
          </a:p>
          <a:p>
            <a:pPr marL="342900" indent="-342900">
              <a:buFont typeface="Arial" pitchFamily="34" charset="0"/>
              <a:buChar char="•"/>
            </a:pPr>
            <a:r>
              <a:rPr lang="en-US" b="0" dirty="0"/>
              <a:t>	</a:t>
            </a:r>
            <a:r>
              <a:rPr lang="en-US" b="0" dirty="0" smtClean="0"/>
              <a:t>Send that </a:t>
            </a:r>
            <a:r>
              <a:rPr lang="en-US" b="0" dirty="0" smtClean="0"/>
              <a:t>Banner area’s </a:t>
            </a:r>
            <a:r>
              <a:rPr lang="en-US" b="0" dirty="0" smtClean="0"/>
              <a:t>duplicate data to the proper people to get it </a:t>
            </a:r>
            <a:r>
              <a:rPr lang="en-US" b="0" dirty="0" smtClean="0"/>
              <a:t>cleaned </a:t>
            </a:r>
            <a:r>
              <a:rPr lang="en-US" b="0" dirty="0" smtClean="0"/>
              <a:t>up</a:t>
            </a:r>
          </a:p>
          <a:p>
            <a:endParaRPr lang="en-US" b="0" dirty="0"/>
          </a:p>
          <a:p>
            <a:endParaRPr lang="en-US" b="0" dirty="0"/>
          </a:p>
        </p:txBody>
      </p:sp>
    </p:spTree>
    <p:extLst>
      <p:ext uri="{BB962C8B-B14F-4D97-AF65-F5344CB8AC3E}">
        <p14:creationId xmlns:p14="http://schemas.microsoft.com/office/powerpoint/2010/main" val="2534555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#1 – Make sure ODS fully loaded</a:t>
            </a:r>
            <a:endParaRPr lang="en-US" dirty="0"/>
          </a:p>
        </p:txBody>
      </p:sp>
      <p:sp>
        <p:nvSpPr>
          <p:cNvPr id="3" name="Text Placeholder 2"/>
          <p:cNvSpPr>
            <a:spLocks noGrp="1"/>
          </p:cNvSpPr>
          <p:nvPr>
            <p:ph type="body" sz="quarter" idx="11"/>
          </p:nvPr>
        </p:nvSpPr>
        <p:spPr/>
        <p:txBody>
          <a:bodyPr/>
          <a:lstStyle/>
          <a:p>
            <a:r>
              <a:rPr lang="en-US" sz="1600" b="0" dirty="0" smtClean="0"/>
              <a:t>We ran a load of the Course Instructor star when </a:t>
            </a:r>
            <a:r>
              <a:rPr lang="en-US" sz="1600" b="0" dirty="0" err="1" smtClean="0"/>
              <a:t>mgt_year_type_definition</a:t>
            </a:r>
            <a:r>
              <a:rPr lang="en-US" sz="1600" b="0" dirty="0" smtClean="0"/>
              <a:t> was empty.  Didn’t expect it to harm anything since </a:t>
            </a:r>
            <a:r>
              <a:rPr lang="en-US" sz="1600" b="0" dirty="0" err="1" smtClean="0"/>
              <a:t>wdt_academic_time</a:t>
            </a:r>
            <a:r>
              <a:rPr lang="en-US" sz="1600" b="0" dirty="0" smtClean="0"/>
              <a:t> was already populated.</a:t>
            </a:r>
          </a:p>
          <a:p>
            <a:endParaRPr lang="en-US" sz="1600" b="0" dirty="0"/>
          </a:p>
          <a:p>
            <a:endParaRPr lang="en-US" sz="1600" b="0" dirty="0" smtClean="0"/>
          </a:p>
          <a:p>
            <a:endParaRPr lang="en-US" sz="1600" b="0" dirty="0"/>
          </a:p>
          <a:p>
            <a:endParaRPr lang="en-US" sz="1600" b="0" dirty="0" smtClean="0"/>
          </a:p>
          <a:p>
            <a:r>
              <a:rPr lang="en-US" sz="1600" b="0" dirty="0" smtClean="0"/>
              <a:t>The academic period itself comes from </a:t>
            </a:r>
            <a:r>
              <a:rPr lang="en-US" sz="1600" b="0" dirty="0" err="1" smtClean="0"/>
              <a:t>mst_instructional_assignment</a:t>
            </a:r>
            <a:r>
              <a:rPr lang="en-US" sz="1600" b="0" dirty="0" smtClean="0"/>
              <a:t>. The begin &amp; end dates come from </a:t>
            </a:r>
            <a:r>
              <a:rPr lang="en-US" sz="1600" b="0" dirty="0" err="1" smtClean="0"/>
              <a:t>mgt_year_type_definition</a:t>
            </a:r>
            <a:r>
              <a:rPr lang="en-US" sz="1600" b="0" dirty="0" smtClean="0"/>
              <a:t> (with an outer join).  </a:t>
            </a:r>
          </a:p>
          <a:p>
            <a:endParaRPr lang="en-US" sz="1600" b="0" dirty="0"/>
          </a:p>
          <a:p>
            <a:r>
              <a:rPr lang="en-US" sz="1600" b="0" dirty="0" smtClean="0"/>
              <a:t>The result – a duplicate row for each academic period.</a:t>
            </a:r>
          </a:p>
          <a:p>
            <a:endParaRPr lang="en-US" b="0" dirty="0" smtClean="0"/>
          </a:p>
        </p:txBody>
      </p:sp>
      <p:pic>
        <p:nvPicPr>
          <p:cNvPr id="4" name="Picture 3"/>
          <p:cNvPicPr/>
          <p:nvPr/>
        </p:nvPicPr>
        <p:blipFill>
          <a:blip r:embed="rId2"/>
          <a:stretch>
            <a:fillRect/>
          </a:stretch>
        </p:blipFill>
        <p:spPr>
          <a:xfrm>
            <a:off x="1053445" y="1679670"/>
            <a:ext cx="5943600" cy="973455"/>
          </a:xfrm>
          <a:prstGeom prst="rect">
            <a:avLst/>
          </a:prstGeom>
        </p:spPr>
      </p:pic>
    </p:spTree>
    <p:extLst>
      <p:ext uri="{BB962C8B-B14F-4D97-AF65-F5344CB8AC3E}">
        <p14:creationId xmlns:p14="http://schemas.microsoft.com/office/powerpoint/2010/main" val="2674199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#2 – Student Cohort Star + End of Time</a:t>
            </a:r>
            <a:endParaRPr lang="en-US" dirty="0"/>
          </a:p>
        </p:txBody>
      </p:sp>
      <p:sp>
        <p:nvSpPr>
          <p:cNvPr id="3" name="Text Placeholder 2"/>
          <p:cNvSpPr>
            <a:spLocks noGrp="1"/>
          </p:cNvSpPr>
          <p:nvPr>
            <p:ph type="body" sz="quarter" idx="11"/>
          </p:nvPr>
        </p:nvSpPr>
        <p:spPr/>
        <p:txBody>
          <a:bodyPr/>
          <a:lstStyle/>
          <a:p>
            <a:r>
              <a:rPr lang="en-US" dirty="0" smtClean="0"/>
              <a:t>CCCS uses </a:t>
            </a:r>
            <a:r>
              <a:rPr lang="en-US" dirty="0" err="1" smtClean="0"/>
              <a:t>end_of</a:t>
            </a:r>
            <a:r>
              <a:rPr lang="en-US" dirty="0" smtClean="0"/>
              <a:t>-time (date = ‘999999’,’YYYYMMDD’) for most records in </a:t>
            </a:r>
            <a:r>
              <a:rPr lang="en-US" dirty="0" err="1" smtClean="0"/>
              <a:t>mst_student_cohort.academic_period_end</a:t>
            </a:r>
            <a:endParaRPr lang="en-US" dirty="0" smtClean="0"/>
          </a:p>
          <a:p>
            <a:endParaRPr lang="en-US" b="0" dirty="0" smtClean="0"/>
          </a:p>
          <a:p>
            <a:r>
              <a:rPr lang="en-US" b="0" dirty="0" smtClean="0"/>
              <a:t>If an academic period lies between </a:t>
            </a:r>
            <a:r>
              <a:rPr lang="en-US" b="0" dirty="0" err="1" smtClean="0"/>
              <a:t>academic_period_start</a:t>
            </a:r>
            <a:r>
              <a:rPr lang="en-US" b="0" dirty="0" smtClean="0"/>
              <a:t> &amp; </a:t>
            </a:r>
            <a:r>
              <a:rPr lang="en-US" b="0" dirty="0" err="1" smtClean="0"/>
              <a:t>academic_period_end</a:t>
            </a:r>
            <a:r>
              <a:rPr lang="en-US" b="0" dirty="0" smtClean="0"/>
              <a:t>, a student cohort record will be created in EDW, regardless of the student’s enrollment status. In this case, all terms fall between 200910 and 999999, so a record for every term in the year for which you run the load will be created</a:t>
            </a:r>
          </a:p>
        </p:txBody>
      </p:sp>
    </p:spTree>
    <p:extLst>
      <p:ext uri="{BB962C8B-B14F-4D97-AF65-F5344CB8AC3E}">
        <p14:creationId xmlns:p14="http://schemas.microsoft.com/office/powerpoint/2010/main" val="33659189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#2 – Student Cohort Star + End of Time</a:t>
            </a:r>
            <a:endParaRPr lang="en-US" dirty="0"/>
          </a:p>
        </p:txBody>
      </p:sp>
      <p:sp>
        <p:nvSpPr>
          <p:cNvPr id="3" name="Text Placeholder 2"/>
          <p:cNvSpPr>
            <a:spLocks noGrp="1"/>
          </p:cNvSpPr>
          <p:nvPr>
            <p:ph type="body" sz="quarter" idx="11"/>
          </p:nvPr>
        </p:nvSpPr>
        <p:spPr/>
        <p:txBody>
          <a:bodyPr/>
          <a:lstStyle/>
          <a:p>
            <a:r>
              <a:rPr lang="en-US" sz="1600" dirty="0" smtClean="0"/>
              <a:t>Sole record for this person in MST_STUDENT_COHORT</a:t>
            </a:r>
          </a:p>
          <a:p>
            <a:endParaRPr lang="en-US" sz="1600" dirty="0"/>
          </a:p>
          <a:p>
            <a:endParaRPr lang="en-US" sz="1600" dirty="0" smtClean="0"/>
          </a:p>
          <a:p>
            <a:r>
              <a:rPr lang="en-US" sz="1600" dirty="0" smtClean="0"/>
              <a:t>Student Cohort star calls </a:t>
            </a:r>
            <a:r>
              <a:rPr lang="en-US" sz="1600" dirty="0" err="1" smtClean="0"/>
              <a:t>fill_academic_period</a:t>
            </a:r>
            <a:r>
              <a:rPr lang="en-US" sz="1600" dirty="0" smtClean="0"/>
              <a:t> function, which fills in which terms to create EDW rows for. The code is essentially this:</a:t>
            </a:r>
          </a:p>
          <a:p>
            <a:r>
              <a:rPr lang="en-US" sz="1200" dirty="0" smtClean="0"/>
              <a:t>	</a:t>
            </a:r>
            <a:r>
              <a:rPr lang="en-US" sz="1000" dirty="0" smtClean="0"/>
              <a:t>Select </a:t>
            </a:r>
            <a:r>
              <a:rPr lang="en-US" sz="1000" dirty="0"/>
              <a:t>&lt;</a:t>
            </a:r>
            <a:r>
              <a:rPr lang="en-US" sz="1000" dirty="0" smtClean="0"/>
              <a:t>stuff&gt; FROM </a:t>
            </a:r>
            <a:r>
              <a:rPr lang="en-US" sz="1000" dirty="0"/>
              <a:t>MGT_YEAR_TYPE_DEFINITION Y</a:t>
            </a:r>
          </a:p>
          <a:p>
            <a:r>
              <a:rPr lang="en-US" sz="1000" dirty="0"/>
              <a:t>   </a:t>
            </a:r>
            <a:r>
              <a:rPr lang="en-US" sz="1000" dirty="0" smtClean="0"/>
              <a:t>	WHERE </a:t>
            </a:r>
            <a:r>
              <a:rPr lang="en-US" sz="1000" dirty="0"/>
              <a:t>(‘2014’ = 'ALL' or Y.YEAR_CODE = ‘2014</a:t>
            </a:r>
            <a:r>
              <a:rPr lang="en-US" sz="1000" dirty="0" smtClean="0"/>
              <a:t>’) AND </a:t>
            </a:r>
            <a:r>
              <a:rPr lang="en-US" sz="1000" dirty="0"/>
              <a:t>Y.ACADEMIC_PERIOD BETWEEN ‘201430’ AND ‘999999</a:t>
            </a:r>
            <a:r>
              <a:rPr lang="en-US" sz="1000" dirty="0" smtClean="0"/>
              <a:t>’</a:t>
            </a:r>
          </a:p>
          <a:p>
            <a:endParaRPr lang="en-US" sz="1200" dirty="0" smtClean="0"/>
          </a:p>
          <a:p>
            <a:r>
              <a:rPr lang="en-US" sz="1200" dirty="0" smtClean="0"/>
              <a:t>If I run the star for 2015, even though the student did not enroll in 2015, we get these rows inserted:</a:t>
            </a:r>
            <a:endParaRPr lang="en-US" sz="1200" dirty="0"/>
          </a:p>
          <a:p>
            <a:endParaRPr lang="en-US"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605" y="1433808"/>
            <a:ext cx="33147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5803" y="3383192"/>
            <a:ext cx="336232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0971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#3 – Test Star not easily customizable</a:t>
            </a:r>
            <a:endParaRPr lang="en-US" dirty="0"/>
          </a:p>
        </p:txBody>
      </p:sp>
      <p:sp>
        <p:nvSpPr>
          <p:cNvPr id="3" name="Text Placeholder 2"/>
          <p:cNvSpPr>
            <a:spLocks noGrp="1"/>
          </p:cNvSpPr>
          <p:nvPr>
            <p:ph type="body" sz="quarter" idx="11"/>
          </p:nvPr>
        </p:nvSpPr>
        <p:spPr/>
        <p:txBody>
          <a:bodyPr/>
          <a:lstStyle/>
          <a:p>
            <a:r>
              <a:rPr lang="en-US" dirty="0" smtClean="0"/>
              <a:t>CCCS Uses </a:t>
            </a:r>
            <a:r>
              <a:rPr lang="en-US" dirty="0" err="1" smtClean="0"/>
              <a:t>Accuplacer</a:t>
            </a:r>
            <a:r>
              <a:rPr lang="en-US" dirty="0" smtClean="0"/>
              <a:t> tests; not simple to customize</a:t>
            </a:r>
          </a:p>
          <a:p>
            <a:r>
              <a:rPr lang="en-US" b="0" dirty="0" smtClean="0"/>
              <a:t>Hard-coded test names exist everywhere.</a:t>
            </a:r>
          </a:p>
          <a:p>
            <a:r>
              <a:rPr lang="en-US" b="0" dirty="0"/>
              <a:t>	</a:t>
            </a:r>
            <a:r>
              <a:rPr lang="en-US" b="0" dirty="0" smtClean="0"/>
              <a:t>Input/Clean/</a:t>
            </a:r>
            <a:r>
              <a:rPr lang="en-US" b="0" dirty="0" err="1" smtClean="0"/>
              <a:t>Wkeys</a:t>
            </a:r>
            <a:r>
              <a:rPr lang="en-US" b="0" dirty="0" smtClean="0"/>
              <a:t> tables</a:t>
            </a:r>
          </a:p>
          <a:p>
            <a:r>
              <a:rPr lang="en-US" b="0" dirty="0"/>
              <a:t>	</a:t>
            </a:r>
            <a:r>
              <a:rPr lang="en-US" b="0" dirty="0" smtClean="0"/>
              <a:t>Cognos packages</a:t>
            </a:r>
          </a:p>
          <a:p>
            <a:r>
              <a:rPr lang="en-US" b="0" dirty="0"/>
              <a:t>	</a:t>
            </a:r>
            <a:r>
              <a:rPr lang="en-US" b="0" dirty="0" smtClean="0"/>
              <a:t>Aggregate Tables</a:t>
            </a:r>
          </a:p>
          <a:p>
            <a:endParaRPr lang="en-US" dirty="0"/>
          </a:p>
          <a:p>
            <a:r>
              <a:rPr lang="en-US" sz="1600" b="0" dirty="0" smtClean="0"/>
              <a:t>To customize, you would have to either educate users that “TOEFL HIGH SCORE” really means “ACCUPLACER MATH SCORE”, or change field names everywhere. We are choosing to simply not use this area for now.</a:t>
            </a:r>
            <a:endParaRPr lang="en-US" sz="1600" b="0" dirty="0"/>
          </a:p>
        </p:txBody>
      </p:sp>
    </p:spTree>
    <p:extLst>
      <p:ext uri="{BB962C8B-B14F-4D97-AF65-F5344CB8AC3E}">
        <p14:creationId xmlns:p14="http://schemas.microsoft.com/office/powerpoint/2010/main" val="2219760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Refreshing Data</a:t>
            </a:r>
            <a:endParaRPr lang="en-US" dirty="0"/>
          </a:p>
        </p:txBody>
      </p:sp>
      <p:sp>
        <p:nvSpPr>
          <p:cNvPr id="3" name="TextBox 2"/>
          <p:cNvSpPr txBox="1"/>
          <p:nvPr/>
        </p:nvSpPr>
        <p:spPr>
          <a:xfrm>
            <a:off x="541130" y="2341217"/>
            <a:ext cx="3434522" cy="1077218"/>
          </a:xfrm>
          <a:prstGeom prst="rect">
            <a:avLst/>
          </a:prstGeom>
          <a:noFill/>
        </p:spPr>
        <p:txBody>
          <a:bodyPr wrap="square" lIns="0" tIns="0" rIns="0" bIns="0" rtlCol="0">
            <a:noAutofit/>
          </a:bodyPr>
          <a:lstStyle/>
          <a:p>
            <a:endParaRPr lang="en-US" sz="1600" dirty="0">
              <a:solidFill>
                <a:schemeClr val="bg1"/>
              </a:solidFill>
              <a:latin typeface="Arial" charset="0"/>
            </a:endParaRPr>
          </a:p>
        </p:txBody>
      </p:sp>
    </p:spTree>
    <p:extLst>
      <p:ext uri="{BB962C8B-B14F-4D97-AF65-F5344CB8AC3E}">
        <p14:creationId xmlns:p14="http://schemas.microsoft.com/office/powerpoint/2010/main" val="1737033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Text Placeholder 2"/>
          <p:cNvSpPr>
            <a:spLocks noGrp="1"/>
          </p:cNvSpPr>
          <p:nvPr>
            <p:ph type="body" sz="quarter" idx="11"/>
          </p:nvPr>
        </p:nvSpPr>
        <p:spPr/>
        <p:txBody>
          <a:bodyPr/>
          <a:lstStyle/>
          <a:p>
            <a:pPr marL="342900" indent="-342900">
              <a:spcBef>
                <a:spcPts val="2000"/>
              </a:spcBef>
              <a:buFont typeface="Arial"/>
              <a:buChar char="•"/>
            </a:pPr>
            <a:r>
              <a:rPr lang="en-US" b="0" dirty="0" smtClean="0"/>
              <a:t>Actually finish this presentation, there is a lot of content</a:t>
            </a:r>
          </a:p>
          <a:p>
            <a:pPr marL="342900" indent="-342900">
              <a:spcBef>
                <a:spcPts val="2000"/>
              </a:spcBef>
              <a:buFont typeface="Arial"/>
              <a:buChar char="•"/>
            </a:pPr>
            <a:r>
              <a:rPr lang="en-US" b="0" dirty="0" smtClean="0"/>
              <a:t>Walk through the most common &amp; useful set up, customization, and troubleshooting scenarios we found</a:t>
            </a:r>
          </a:p>
          <a:p>
            <a:pPr marL="342900" indent="-342900">
              <a:spcBef>
                <a:spcPts val="2000"/>
              </a:spcBef>
              <a:buFont typeface="Arial"/>
              <a:buChar char="•"/>
            </a:pPr>
            <a:r>
              <a:rPr lang="en-US" b="0" dirty="0" smtClean="0"/>
              <a:t>Prevent people from falling </a:t>
            </a:r>
            <a:r>
              <a:rPr lang="en-US" b="0" dirty="0" smtClean="0"/>
              <a:t>asleep</a:t>
            </a:r>
            <a:endParaRPr lang="en-US" dirty="0"/>
          </a:p>
        </p:txBody>
      </p:sp>
    </p:spTree>
    <p:extLst>
      <p:ext uri="{BB962C8B-B14F-4D97-AF65-F5344CB8AC3E}">
        <p14:creationId xmlns:p14="http://schemas.microsoft.com/office/powerpoint/2010/main" val="32279344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Refreshing SRP Data</a:t>
            </a:r>
            <a:endParaRPr lang="en-US" dirty="0"/>
          </a:p>
        </p:txBody>
      </p:sp>
      <p:sp>
        <p:nvSpPr>
          <p:cNvPr id="3" name="Text Placeholder 2"/>
          <p:cNvSpPr>
            <a:spLocks noGrp="1"/>
          </p:cNvSpPr>
          <p:nvPr>
            <p:ph type="body" sz="quarter" idx="11"/>
          </p:nvPr>
        </p:nvSpPr>
        <p:spPr/>
        <p:txBody>
          <a:bodyPr/>
          <a:lstStyle/>
          <a:p>
            <a:r>
              <a:rPr lang="en-US" b="0" dirty="0" smtClean="0"/>
              <a:t>CCCS’ Goal: Run refresh nightly. Note that this must be done after the ODS refreshes have successfully run, and they must complete by an acceptable time.</a:t>
            </a:r>
          </a:p>
          <a:p>
            <a:endParaRPr lang="en-US" b="0" dirty="0"/>
          </a:p>
          <a:p>
            <a:r>
              <a:rPr lang="en-US" b="0" dirty="0" smtClean="0"/>
              <a:t>How long did the refresh for SRP take the first time we ran it – guesses??</a:t>
            </a:r>
          </a:p>
          <a:p>
            <a:endParaRPr lang="en-US" b="0" dirty="0"/>
          </a:p>
          <a:p>
            <a:endParaRPr lang="en-US" b="0" dirty="0"/>
          </a:p>
        </p:txBody>
      </p:sp>
    </p:spTree>
    <p:extLst>
      <p:ext uri="{BB962C8B-B14F-4D97-AF65-F5344CB8AC3E}">
        <p14:creationId xmlns:p14="http://schemas.microsoft.com/office/powerpoint/2010/main" val="30471479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52 Hours. Fifty Two Hours. Two Days + 4 hours. </a:t>
            </a:r>
            <a:endParaRPr lang="en-US" dirty="0"/>
          </a:p>
        </p:txBody>
      </p:sp>
      <p:pic>
        <p:nvPicPr>
          <p:cNvPr id="6146" name="Picture 2" descr="M:\Presentations\ELive_2015\presentation_pix\random_slides\SNL_0715_06_Massive_Headwound_Har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488" y="1019666"/>
            <a:ext cx="5034030" cy="339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226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Table Process</a:t>
            </a:r>
            <a:endParaRPr lang="en-US" dirty="0"/>
          </a:p>
        </p:txBody>
      </p:sp>
      <p:sp>
        <p:nvSpPr>
          <p:cNvPr id="3" name="Text Placeholder 2"/>
          <p:cNvSpPr>
            <a:spLocks noGrp="1"/>
          </p:cNvSpPr>
          <p:nvPr>
            <p:ph type="body" sz="quarter" idx="11"/>
          </p:nvPr>
        </p:nvSpPr>
        <p:spPr/>
        <p:txBody>
          <a:bodyPr/>
          <a:lstStyle/>
          <a:p>
            <a:r>
              <a:rPr lang="en-US" b="0" dirty="0" smtClean="0"/>
              <a:t>Star refreshes use CHG_* change table, populated during ODS mappings as a OWB pre-mapping process.  </a:t>
            </a:r>
          </a:p>
          <a:p>
            <a:endParaRPr lang="en-US" sz="1600" dirty="0" smtClean="0"/>
          </a:p>
          <a:p>
            <a:r>
              <a:rPr lang="en-US" sz="1600" dirty="0" smtClean="0"/>
              <a:t>DELETE_MST_ADVISOR OWB Mapping: </a:t>
            </a:r>
          </a:p>
          <a:p>
            <a:endParaRPr lang="en-US" sz="1600" dirty="0"/>
          </a:p>
          <a:p>
            <a:endParaRPr lang="en-US" sz="1600" dirty="0" smtClean="0"/>
          </a:p>
          <a:p>
            <a:endParaRPr lang="en-US" sz="1600" dirty="0"/>
          </a:p>
          <a:p>
            <a:endParaRPr lang="en-US" sz="1600" dirty="0" smtClean="0"/>
          </a:p>
          <a:p>
            <a:r>
              <a:rPr lang="en-US" sz="1600" b="0" dirty="0" smtClean="0"/>
              <a:t>So </a:t>
            </a:r>
            <a:r>
              <a:rPr lang="en-US" sz="1600" b="0" dirty="0" smtClean="0"/>
              <a:t>the mapping is calling UPDATE_CHANGE_TABLE </a:t>
            </a:r>
            <a:r>
              <a:rPr lang="en-US" sz="1600" b="0" dirty="0" err="1" smtClean="0"/>
              <a:t>proc</a:t>
            </a:r>
            <a:r>
              <a:rPr lang="en-US" sz="1600" b="0" dirty="0" smtClean="0"/>
              <a:t> (in ODSMGR), which calls</a:t>
            </a:r>
          </a:p>
          <a:p>
            <a:r>
              <a:rPr lang="en-US" sz="1600" b="0" dirty="0" smtClean="0"/>
              <a:t>ODSMGR.MAINTAIN_EDW_CHANGE_RECORDS for SPRPCHG</a:t>
            </a:r>
            <a:endParaRPr lang="en-US" sz="1600" b="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59" y="2338435"/>
            <a:ext cx="416242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917" y="2383800"/>
            <a:ext cx="212407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3414" y="2384142"/>
            <a:ext cx="15049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6940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ODSMGR.MAINTAIN_EDW_CHANGE_RECORDS </a:t>
            </a:r>
            <a:r>
              <a:rPr lang="en-US" dirty="0" err="1" smtClean="0"/>
              <a:t>proc</a:t>
            </a:r>
            <a:endParaRPr lang="en-US" dirty="0"/>
          </a:p>
        </p:txBody>
      </p:sp>
      <p:sp>
        <p:nvSpPr>
          <p:cNvPr id="3" name="Text Placeholder 2"/>
          <p:cNvSpPr>
            <a:spLocks noGrp="1"/>
          </p:cNvSpPr>
          <p:nvPr>
            <p:ph type="body" sz="quarter" idx="11"/>
          </p:nvPr>
        </p:nvSpPr>
        <p:spPr>
          <a:xfrm>
            <a:off x="457200" y="1043950"/>
            <a:ext cx="7886397" cy="3262233"/>
          </a:xfrm>
        </p:spPr>
        <p:txBody>
          <a:bodyPr/>
          <a:lstStyle/>
          <a:p>
            <a:r>
              <a:rPr lang="en-US" dirty="0" smtClean="0"/>
              <a:t>This will populate many change tables. For this case, we will just look at CHG_ADVISOR:</a:t>
            </a:r>
          </a:p>
          <a:p>
            <a:r>
              <a:rPr lang="en-US" sz="1400" u="sng" dirty="0" smtClean="0"/>
              <a:t>Delivered:</a:t>
            </a:r>
          </a:p>
          <a:p>
            <a:r>
              <a:rPr lang="en-US" sz="1400" b="0" dirty="0"/>
              <a:t>EXECUTE IMMEDIATE(</a:t>
            </a:r>
            <a:r>
              <a:rPr lang="en-US" sz="1400" b="0" dirty="0" err="1"/>
              <a:t>f_prepare_sql</a:t>
            </a:r>
            <a:r>
              <a:rPr lang="en-US" sz="1400" b="0" dirty="0"/>
              <a:t>('CHG_ADVISOR',  </a:t>
            </a:r>
            <a:r>
              <a:rPr lang="en-US" sz="1400" b="0" dirty="0" smtClean="0"/>
              <a:t>'</a:t>
            </a:r>
            <a:r>
              <a:rPr lang="en-US" sz="1400" b="0" dirty="0" err="1" smtClean="0"/>
              <a:t>edw_chg.PERSON_UID</a:t>
            </a:r>
            <a:r>
              <a:rPr lang="en-US" sz="1400" b="0" dirty="0" smtClean="0"/>
              <a:t> </a:t>
            </a:r>
            <a:r>
              <a:rPr lang="en-US" sz="1400" b="0" dirty="0"/>
              <a:t>= </a:t>
            </a:r>
            <a:r>
              <a:rPr lang="en-US" sz="1400" b="0" dirty="0" err="1"/>
              <a:t>src.SPRPCHG_PIDM</a:t>
            </a:r>
            <a:r>
              <a:rPr lang="en-US" sz="1400" b="0" dirty="0"/>
              <a:t>) AND </a:t>
            </a:r>
            <a:r>
              <a:rPr lang="en-US" sz="1400" b="0" dirty="0" err="1"/>
              <a:t>src.SPRPCHG_PROCESS_ID</a:t>
            </a:r>
            <a:r>
              <a:rPr lang="en-US" sz="1400" b="0" dirty="0"/>
              <a:t> = ''', '</a:t>
            </a:r>
            <a:r>
              <a:rPr lang="en-US" sz="1400" b="0" dirty="0" err="1"/>
              <a:t>src.SPRPCHG_PIDM</a:t>
            </a:r>
            <a:r>
              <a:rPr lang="en-US" sz="1400" b="0" dirty="0"/>
              <a:t>, '''|| </a:t>
            </a:r>
            <a:r>
              <a:rPr lang="en-US" sz="1400" b="0" dirty="0" err="1"/>
              <a:t>p_chg_table</a:t>
            </a:r>
            <a:r>
              <a:rPr lang="en-US" sz="1400" b="0" dirty="0"/>
              <a:t> || ''', SYSDATE'));</a:t>
            </a:r>
            <a:endParaRPr lang="en-US" sz="1400" b="0" dirty="0" smtClean="0"/>
          </a:p>
          <a:p>
            <a:endParaRPr lang="en-US" sz="1400" dirty="0"/>
          </a:p>
          <a:p>
            <a:r>
              <a:rPr lang="en-US" sz="1400" u="sng" dirty="0" smtClean="0"/>
              <a:t>Custom:</a:t>
            </a:r>
          </a:p>
          <a:p>
            <a:r>
              <a:rPr lang="en-US" sz="1400" b="0" dirty="0" smtClean="0"/>
              <a:t>EXECUTE </a:t>
            </a:r>
            <a:r>
              <a:rPr lang="en-US" sz="1400" b="0" dirty="0"/>
              <a:t>IMMEDIATE(</a:t>
            </a:r>
            <a:r>
              <a:rPr lang="en-US" sz="1400" b="0" dirty="0" err="1"/>
              <a:t>f_prepare_sql</a:t>
            </a:r>
            <a:r>
              <a:rPr lang="en-US" sz="1400" b="0" dirty="0"/>
              <a:t>('CHG_ADVISOR', </a:t>
            </a:r>
            <a:r>
              <a:rPr lang="en-US" sz="1400" b="0" dirty="0" smtClean="0"/>
              <a:t>'</a:t>
            </a:r>
            <a:r>
              <a:rPr lang="en-US" sz="1400" b="0" dirty="0" err="1" smtClean="0"/>
              <a:t>edw_chg.PERSON_UID</a:t>
            </a:r>
            <a:r>
              <a:rPr lang="en-US" sz="1400" b="0" dirty="0" smtClean="0"/>
              <a:t> </a:t>
            </a:r>
            <a:r>
              <a:rPr lang="en-US" sz="1400" b="0" dirty="0"/>
              <a:t>= </a:t>
            </a:r>
            <a:r>
              <a:rPr lang="en-US" sz="1400" b="0" dirty="0" err="1"/>
              <a:t>src.SPRPCHG_PIDM</a:t>
            </a:r>
            <a:r>
              <a:rPr lang="en-US" sz="1400" b="0" dirty="0"/>
              <a:t>) AND </a:t>
            </a:r>
            <a:r>
              <a:rPr lang="en-US" sz="1400" b="0" dirty="0" err="1">
                <a:solidFill>
                  <a:srgbClr val="FF0000"/>
                </a:solidFill>
              </a:rPr>
              <a:t>src.SPRPCHG_TABLE_NAME</a:t>
            </a:r>
            <a:r>
              <a:rPr lang="en-US" sz="1400" b="0" dirty="0">
                <a:solidFill>
                  <a:srgbClr val="FF0000"/>
                </a:solidFill>
              </a:rPr>
              <a:t> IN  (''ADVISOR'',''MST_RACE'',''PERSON'',''MEDICAL_INFORMATION'',''VISA'',''GENERAL_STUDENT</a:t>
            </a:r>
            <a:r>
              <a:rPr lang="en-US" sz="1400" b="0" dirty="0" smtClean="0">
                <a:solidFill>
                  <a:srgbClr val="FF0000"/>
                </a:solidFill>
              </a:rPr>
              <a:t>'') </a:t>
            </a:r>
            <a:r>
              <a:rPr lang="en-US" sz="1400" b="0" dirty="0" smtClean="0"/>
              <a:t>AND </a:t>
            </a:r>
            <a:r>
              <a:rPr lang="en-US" sz="1400" b="0" dirty="0" err="1"/>
              <a:t>src.SPRPCHG_PROCESS_ID</a:t>
            </a:r>
            <a:r>
              <a:rPr lang="en-US" sz="1400" b="0" dirty="0"/>
              <a:t> = ''', '</a:t>
            </a:r>
            <a:r>
              <a:rPr lang="en-US" sz="1400" b="0" dirty="0" err="1"/>
              <a:t>src.SPRPCHG_PIDM</a:t>
            </a:r>
            <a:r>
              <a:rPr lang="en-US" sz="1400" b="0" dirty="0"/>
              <a:t>, '''|| </a:t>
            </a:r>
            <a:r>
              <a:rPr lang="en-US" sz="1400" b="0" dirty="0" err="1"/>
              <a:t>p_chg_table</a:t>
            </a:r>
            <a:r>
              <a:rPr lang="en-US" sz="1400" b="0" dirty="0"/>
              <a:t> || ''', SYSDATE</a:t>
            </a:r>
            <a:r>
              <a:rPr lang="en-US" sz="1400" b="0" dirty="0" smtClean="0"/>
              <a:t>'));</a:t>
            </a:r>
          </a:p>
          <a:p>
            <a:endParaRPr lang="en-US" sz="1400" b="0" dirty="0"/>
          </a:p>
          <a:p>
            <a:r>
              <a:rPr lang="en-US" sz="1400" b="0" i="1" dirty="0" smtClean="0"/>
              <a:t>We’ll about the customization shortly.</a:t>
            </a:r>
            <a:endParaRPr lang="en-US" sz="1400" b="0" i="1" dirty="0"/>
          </a:p>
        </p:txBody>
      </p:sp>
    </p:spTree>
    <p:extLst>
      <p:ext uri="{BB962C8B-B14F-4D97-AF65-F5344CB8AC3E}">
        <p14:creationId xmlns:p14="http://schemas.microsoft.com/office/powerpoint/2010/main" val="3880326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Table Process</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b="0" dirty="0" smtClean="0"/>
              <a:t>Everything in SPRPCHG (the change table that MST_ADVISOR uses), gets inserted to CHG_ADVISOR.</a:t>
            </a:r>
          </a:p>
          <a:p>
            <a:pPr marL="342900" indent="-342900">
              <a:buFont typeface="Arial" pitchFamily="34" charset="0"/>
              <a:buChar char="•"/>
            </a:pPr>
            <a:endParaRPr lang="en-US" b="0" dirty="0"/>
          </a:p>
          <a:p>
            <a:pPr marL="342900" indent="-342900">
              <a:buFont typeface="Arial" pitchFamily="34" charset="0"/>
              <a:buChar char="•"/>
            </a:pPr>
            <a:r>
              <a:rPr lang="en-US" b="0" dirty="0" smtClean="0"/>
              <a:t>The LOAD mappings in </a:t>
            </a:r>
            <a:r>
              <a:rPr lang="en-US" b="0" dirty="0" err="1" smtClean="0"/>
              <a:t>AdminUI</a:t>
            </a:r>
            <a:r>
              <a:rPr lang="en-US" b="0" dirty="0" smtClean="0"/>
              <a:t> have an indicator that you flip to “R” to run it as a refresh.</a:t>
            </a:r>
          </a:p>
          <a:p>
            <a:endParaRPr lang="en-US" b="0" dirty="0" smtClean="0"/>
          </a:p>
          <a:p>
            <a:pPr marL="342900" indent="-342900">
              <a:buFont typeface="Arial" pitchFamily="34" charset="0"/>
              <a:buChar char="•"/>
            </a:pPr>
            <a:r>
              <a:rPr lang="en-US" b="0" dirty="0" smtClean="0"/>
              <a:t>Extract packages have separate table functions for Refresh that differ from “Load” table functions in that they join to the CHG_* table on the PIDM.</a:t>
            </a:r>
            <a:endParaRPr lang="en-US" b="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135" y="2562323"/>
            <a:ext cx="3457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711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Refreshing Data Methods</a:t>
            </a:r>
            <a:endParaRPr lang="en-US" dirty="0"/>
          </a:p>
        </p:txBody>
      </p:sp>
      <p:sp>
        <p:nvSpPr>
          <p:cNvPr id="3" name="Text Placeholder 2"/>
          <p:cNvSpPr>
            <a:spLocks noGrp="1"/>
          </p:cNvSpPr>
          <p:nvPr>
            <p:ph type="body" sz="quarter" idx="11"/>
          </p:nvPr>
        </p:nvSpPr>
        <p:spPr/>
        <p:txBody>
          <a:bodyPr/>
          <a:lstStyle/>
          <a:p>
            <a:r>
              <a:rPr lang="en-US" dirty="0" smtClean="0"/>
              <a:t>Run Serially </a:t>
            </a:r>
            <a:r>
              <a:rPr lang="en-US" b="0" dirty="0" smtClean="0"/>
              <a:t>(the approach which took 52 hours)</a:t>
            </a:r>
            <a:endParaRPr lang="en-US" dirty="0" smtClean="0"/>
          </a:p>
          <a:p>
            <a:r>
              <a:rPr lang="en-US" dirty="0"/>
              <a:t>	</a:t>
            </a:r>
            <a:r>
              <a:rPr lang="en-US" b="0" dirty="0" smtClean="0"/>
              <a:t>Star by Star</a:t>
            </a:r>
          </a:p>
          <a:p>
            <a:r>
              <a:rPr lang="en-US" b="0" dirty="0"/>
              <a:t>	</a:t>
            </a:r>
            <a:r>
              <a:rPr lang="en-US" b="0" dirty="0" smtClean="0"/>
              <a:t>Custom Oracle Chains job (CCCS custom build)</a:t>
            </a:r>
          </a:p>
          <a:p>
            <a:r>
              <a:rPr lang="en-US" dirty="0" smtClean="0"/>
              <a:t>Wide Refreshes</a:t>
            </a:r>
          </a:p>
          <a:p>
            <a:r>
              <a:rPr lang="en-US" b="0" dirty="0"/>
              <a:t>	</a:t>
            </a:r>
            <a:r>
              <a:rPr lang="en-US" b="0" dirty="0" smtClean="0"/>
              <a:t>Runs all Inputs &amp; Cleans at once (kind of)</a:t>
            </a:r>
          </a:p>
          <a:p>
            <a:r>
              <a:rPr lang="en-US" b="0" dirty="0"/>
              <a:t>	</a:t>
            </a:r>
            <a:r>
              <a:rPr lang="en-US" b="0" dirty="0" smtClean="0"/>
              <a:t>Runs Dimensions star-by-star</a:t>
            </a:r>
          </a:p>
          <a:p>
            <a:r>
              <a:rPr lang="en-US" b="0" dirty="0"/>
              <a:t>	</a:t>
            </a:r>
            <a:r>
              <a:rPr lang="en-US" b="0" dirty="0" smtClean="0"/>
              <a:t>Runs all </a:t>
            </a:r>
            <a:r>
              <a:rPr lang="en-US" b="0" dirty="0" err="1" smtClean="0"/>
              <a:t>Wkeys</a:t>
            </a:r>
            <a:r>
              <a:rPr lang="en-US" b="0" dirty="0" smtClean="0"/>
              <a:t> &amp; Fact inserts at once (kind of)</a:t>
            </a:r>
          </a:p>
          <a:p>
            <a:r>
              <a:rPr lang="en-US" dirty="0" smtClean="0"/>
              <a:t>Hybrid of Wide Refreshes + Oracle Chains</a:t>
            </a:r>
          </a:p>
          <a:p>
            <a:r>
              <a:rPr lang="en-US" b="0" dirty="0"/>
              <a:t>	</a:t>
            </a:r>
            <a:r>
              <a:rPr lang="en-US" b="0" dirty="0" smtClean="0"/>
              <a:t>Spoiler Alert: This is what we used</a:t>
            </a:r>
            <a:endParaRPr lang="en-US" b="0" dirty="0"/>
          </a:p>
        </p:txBody>
      </p:sp>
    </p:spTree>
    <p:extLst>
      <p:ext uri="{BB962C8B-B14F-4D97-AF65-F5344CB8AC3E}">
        <p14:creationId xmlns:p14="http://schemas.microsoft.com/office/powerpoint/2010/main" val="522996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Refreshes</a:t>
            </a:r>
            <a:endParaRPr lang="en-US" dirty="0"/>
          </a:p>
        </p:txBody>
      </p:sp>
      <p:sp>
        <p:nvSpPr>
          <p:cNvPr id="3" name="Text Placeholder 2"/>
          <p:cNvSpPr>
            <a:spLocks noGrp="1"/>
          </p:cNvSpPr>
          <p:nvPr>
            <p:ph type="body" sz="quarter" idx="11"/>
          </p:nvPr>
        </p:nvSpPr>
        <p:spPr/>
        <p:txBody>
          <a:bodyPr/>
          <a:lstStyle/>
          <a:p>
            <a:r>
              <a:rPr lang="en-US" dirty="0" smtClean="0"/>
              <a:t>Refresh Stars One At a Time</a:t>
            </a:r>
          </a:p>
          <a:p>
            <a:r>
              <a:rPr lang="en-US" dirty="0"/>
              <a:t>	</a:t>
            </a:r>
            <a:r>
              <a:rPr lang="en-US" b="0" dirty="0" smtClean="0"/>
              <a:t>Cannot run two stars simultaneously if they update any of the same dimensions, which they nearly always do. If two stars try to load the same dimension at the same time, </a:t>
            </a:r>
            <a:r>
              <a:rPr lang="en-US" b="0" dirty="0" smtClean="0"/>
              <a:t>there will be contention:</a:t>
            </a:r>
            <a:endParaRPr 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3" y="3157440"/>
            <a:ext cx="8904287"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6684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Refresh Options	</a:t>
            </a:r>
            <a:endParaRPr lang="en-US" dirty="0"/>
          </a:p>
        </p:txBody>
      </p:sp>
      <p:sp>
        <p:nvSpPr>
          <p:cNvPr id="3" name="Text Placeholder 2"/>
          <p:cNvSpPr>
            <a:spLocks noGrp="1"/>
          </p:cNvSpPr>
          <p:nvPr>
            <p:ph type="body" sz="quarter" idx="11"/>
          </p:nvPr>
        </p:nvSpPr>
        <p:spPr/>
        <p:txBody>
          <a:bodyPr/>
          <a:lstStyle/>
          <a:p>
            <a:r>
              <a:rPr lang="en-US" dirty="0" smtClean="0"/>
              <a:t>1) Build Admin UI Job</a:t>
            </a:r>
          </a:p>
          <a:p>
            <a:r>
              <a:rPr lang="en-US" b="0" dirty="0" smtClean="0"/>
              <a:t>Can be time-consuming building a custom job with 30 steps (depending on how many stars you use), but you want these to kick off immediately after one-another</a:t>
            </a:r>
            <a:endParaRPr lang="en-US" b="0" dirty="0"/>
          </a:p>
          <a:p>
            <a:endParaRPr lang="en-US" dirty="0" smtClean="0"/>
          </a:p>
          <a:p>
            <a:r>
              <a:rPr lang="en-US" dirty="0" smtClean="0"/>
              <a:t>2) Oracle Chains</a:t>
            </a:r>
          </a:p>
          <a:p>
            <a:r>
              <a:rPr lang="en-US" b="0" dirty="0" smtClean="0"/>
              <a:t>Use Oracle chains </a:t>
            </a:r>
            <a:r>
              <a:rPr lang="en-US" b="0" dirty="0" smtClean="0"/>
              <a:t>by way of Admin UI</a:t>
            </a:r>
            <a:endParaRPr lang="en-US" b="0" dirty="0" smtClean="0"/>
          </a:p>
          <a:p>
            <a:endParaRPr lang="en-US" b="0" dirty="0">
              <a:solidFill>
                <a:srgbClr val="FF0000"/>
              </a:solidFill>
            </a:endParaRPr>
          </a:p>
          <a:p>
            <a:r>
              <a:rPr lang="en-US" b="0" dirty="0">
                <a:solidFill>
                  <a:srgbClr val="FF0000"/>
                </a:solidFill>
              </a:rPr>
              <a:t>	</a:t>
            </a:r>
            <a:r>
              <a:rPr lang="en-US" b="0" dirty="0" smtClean="0">
                <a:solidFill>
                  <a:srgbClr val="FF0000"/>
                </a:solidFill>
              </a:rPr>
              <a:t>We are presenting on how to do this </a:t>
            </a:r>
            <a:r>
              <a:rPr lang="en-US" b="0" dirty="0" smtClean="0">
                <a:solidFill>
                  <a:srgbClr val="FF0000"/>
                </a:solidFill>
              </a:rPr>
              <a:t>tomorrow</a:t>
            </a:r>
            <a:endParaRPr lang="en-US" b="0" dirty="0">
              <a:solidFill>
                <a:srgbClr val="FF0000"/>
              </a:solidFill>
            </a:endParaRPr>
          </a:p>
        </p:txBody>
      </p:sp>
    </p:spTree>
    <p:extLst>
      <p:ext uri="{BB962C8B-B14F-4D97-AF65-F5344CB8AC3E}">
        <p14:creationId xmlns:p14="http://schemas.microsoft.com/office/powerpoint/2010/main" val="22938392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Refreshes</a:t>
            </a:r>
            <a:endParaRPr lang="en-US" dirty="0"/>
          </a:p>
        </p:txBody>
      </p:sp>
      <p:sp>
        <p:nvSpPr>
          <p:cNvPr id="3" name="Text Placeholder 2"/>
          <p:cNvSpPr>
            <a:spLocks noGrp="1"/>
          </p:cNvSpPr>
          <p:nvPr>
            <p:ph type="body" sz="quarter" idx="11"/>
          </p:nvPr>
        </p:nvSpPr>
        <p:spPr>
          <a:xfrm>
            <a:off x="457200" y="1117499"/>
            <a:ext cx="7886397" cy="3262233"/>
          </a:xfrm>
        </p:spPr>
        <p:txBody>
          <a:bodyPr/>
          <a:lstStyle/>
          <a:p>
            <a:endParaRPr lang="en-US" dirty="0" smtClean="0"/>
          </a:p>
          <a:p>
            <a:endParaRPr lang="en-US" dirty="0"/>
          </a:p>
          <a:p>
            <a:endParaRPr lang="en-US" dirty="0" smtClean="0"/>
          </a:p>
          <a:p>
            <a:endParaRPr lang="en-US" dirty="0"/>
          </a:p>
          <a:p>
            <a:endParaRPr lang="en-US" dirty="0" smtClean="0"/>
          </a:p>
          <a:p>
            <a:pPr marL="342900" indent="-342900">
              <a:buFont typeface="Arial" pitchFamily="34" charset="0"/>
              <a:buChar char="•"/>
            </a:pPr>
            <a:r>
              <a:rPr lang="en-US" b="0" dirty="0" smtClean="0"/>
              <a:t>In this example, the total time to refresh these 3 stars is 3:55:54. Running serially is simply the sum of all these the times across the 3 stars.</a:t>
            </a:r>
          </a:p>
          <a:p>
            <a:pPr marL="342900" indent="-342900">
              <a:buFont typeface="Arial" pitchFamily="34" charset="0"/>
              <a:buChar char="•"/>
            </a:pPr>
            <a:r>
              <a:rPr lang="en-US" b="0" dirty="0" smtClean="0"/>
              <a:t>Based on the amount of Change Table records we get at CCCS, running serially is not an option.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587" y="1117499"/>
            <a:ext cx="621982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0345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 Refreshes</a:t>
            </a:r>
            <a:endParaRPr lang="en-US" dirty="0"/>
          </a:p>
        </p:txBody>
      </p:sp>
      <p:sp>
        <p:nvSpPr>
          <p:cNvPr id="3" name="Text Placeholder 2"/>
          <p:cNvSpPr>
            <a:spLocks noGrp="1"/>
          </p:cNvSpPr>
          <p:nvPr>
            <p:ph type="body" sz="quarter" idx="11"/>
          </p:nvPr>
        </p:nvSpPr>
        <p:spPr/>
        <p:txBody>
          <a:bodyPr/>
          <a:lstStyle/>
          <a:p>
            <a:endParaRPr lang="en-US" b="0" dirty="0" smtClean="0"/>
          </a:p>
          <a:p>
            <a:r>
              <a:rPr lang="en-US" b="0" dirty="0" smtClean="0"/>
              <a:t>Wide Refreshes perform loads in parallel</a:t>
            </a:r>
          </a:p>
          <a:p>
            <a:pPr marL="342900" indent="-342900">
              <a:buFont typeface="Arial" pitchFamily="34" charset="0"/>
              <a:buChar char="•"/>
            </a:pPr>
            <a:r>
              <a:rPr lang="en-US" b="0" dirty="0" smtClean="0"/>
              <a:t>Run </a:t>
            </a:r>
            <a:r>
              <a:rPr lang="en-US" b="0" dirty="0" smtClean="0"/>
              <a:t>all input table &amp; clean mappings simultaneously</a:t>
            </a:r>
          </a:p>
          <a:p>
            <a:pPr marL="342900" indent="-342900">
              <a:buFont typeface="Arial" pitchFamily="34" charset="0"/>
              <a:buChar char="•"/>
            </a:pPr>
            <a:r>
              <a:rPr lang="en-US" b="0" dirty="0" smtClean="0"/>
              <a:t>Run </a:t>
            </a:r>
            <a:r>
              <a:rPr lang="en-US" b="0" dirty="0" smtClean="0"/>
              <a:t>dimensions in a hybrid of parallel &amp; serial</a:t>
            </a:r>
          </a:p>
          <a:p>
            <a:pPr marL="622300" lvl="1" indent="-342900">
              <a:buFont typeface="Arial" pitchFamily="34" charset="0"/>
              <a:buChar char="•"/>
            </a:pPr>
            <a:r>
              <a:rPr lang="en-US" dirty="0" smtClean="0"/>
              <a:t>The sets of dimensions for a star are run star-by-star</a:t>
            </a:r>
            <a:endParaRPr lang="en-US" dirty="0" smtClean="0"/>
          </a:p>
          <a:p>
            <a:pPr marL="622300" lvl="1" indent="-342900">
              <a:buFont typeface="Arial" pitchFamily="34" charset="0"/>
              <a:buChar char="•"/>
            </a:pPr>
            <a:r>
              <a:rPr lang="en-US" dirty="0" smtClean="0"/>
              <a:t>All </a:t>
            </a:r>
            <a:r>
              <a:rPr lang="en-US" dirty="0" smtClean="0"/>
              <a:t>dimensions for a single star run at the same time</a:t>
            </a:r>
          </a:p>
          <a:p>
            <a:pPr marL="342900" indent="-342900">
              <a:buFont typeface="Arial" pitchFamily="34" charset="0"/>
              <a:buChar char="•"/>
            </a:pPr>
            <a:r>
              <a:rPr lang="en-US" b="0" dirty="0" smtClean="0"/>
              <a:t>Run </a:t>
            </a:r>
            <a:r>
              <a:rPr lang="en-US" b="0" dirty="0" err="1" smtClean="0"/>
              <a:t>Wkeys</a:t>
            </a:r>
            <a:r>
              <a:rPr lang="en-US" b="0" dirty="0" smtClean="0"/>
              <a:t> &amp; Fact Inserts for all stars simultaneously</a:t>
            </a:r>
          </a:p>
          <a:p>
            <a:pPr marL="342900" indent="-342900">
              <a:buFont typeface="Arial" pitchFamily="34" charset="0"/>
              <a:buChar char="•"/>
            </a:pPr>
            <a:endParaRPr lang="en-US" b="0" dirty="0"/>
          </a:p>
          <a:p>
            <a:r>
              <a:rPr lang="en-US" b="0" dirty="0" smtClean="0"/>
              <a:t>							</a:t>
            </a:r>
            <a:endParaRPr lang="en-US" b="0" dirty="0"/>
          </a:p>
        </p:txBody>
      </p:sp>
    </p:spTree>
    <p:extLst>
      <p:ext uri="{BB962C8B-B14F-4D97-AF65-F5344CB8AC3E}">
        <p14:creationId xmlns:p14="http://schemas.microsoft.com/office/powerpoint/2010/main" val="510933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Presentation Is Not</a:t>
            </a:r>
            <a:endParaRPr lang="en-US" dirty="0"/>
          </a:p>
        </p:txBody>
      </p:sp>
      <p:sp>
        <p:nvSpPr>
          <p:cNvPr id="3" name="Text Placeholder 2"/>
          <p:cNvSpPr>
            <a:spLocks noGrp="1"/>
          </p:cNvSpPr>
          <p:nvPr>
            <p:ph type="body" sz="quarter" idx="11"/>
          </p:nvPr>
        </p:nvSpPr>
        <p:spPr/>
        <p:txBody>
          <a:bodyPr/>
          <a:lstStyle/>
          <a:p>
            <a:pPr marL="342900" indent="-342900">
              <a:spcBef>
                <a:spcPts val="2000"/>
              </a:spcBef>
              <a:buFont typeface="Arial"/>
              <a:buChar char="•"/>
            </a:pPr>
            <a:r>
              <a:rPr lang="en-US" b="0" dirty="0" smtClean="0"/>
              <a:t>For end users (non-technical people) unless you want an appreciation for complexity</a:t>
            </a:r>
          </a:p>
          <a:p>
            <a:pPr marL="342900" indent="-342900">
              <a:spcBef>
                <a:spcPts val="2000"/>
              </a:spcBef>
              <a:buFont typeface="Arial"/>
              <a:buChar char="•"/>
            </a:pPr>
            <a:r>
              <a:rPr lang="en-US" b="0" dirty="0" smtClean="0"/>
              <a:t>About Cognos setup </a:t>
            </a:r>
          </a:p>
          <a:p>
            <a:pPr marL="342900" indent="-342900">
              <a:spcBef>
                <a:spcPts val="2000"/>
              </a:spcBef>
              <a:buFont typeface="Arial"/>
              <a:buChar char="•"/>
            </a:pPr>
            <a:r>
              <a:rPr lang="en-US" b="0" dirty="0" smtClean="0"/>
              <a:t>Heavy on MEP talk, though it will come up in some customization examples. </a:t>
            </a:r>
          </a:p>
          <a:p>
            <a:pPr marL="342900" indent="-342900">
              <a:spcBef>
                <a:spcPts val="2000"/>
              </a:spcBef>
              <a:buFont typeface="Arial"/>
              <a:buChar char="•"/>
            </a:pPr>
            <a:r>
              <a:rPr lang="en-US" b="0" dirty="0" smtClean="0"/>
              <a:t>About snapshot stars; we will only be discussing operational stars &amp; aggregate tables</a:t>
            </a:r>
          </a:p>
          <a:p>
            <a:pPr marL="342900" indent="-342900">
              <a:spcBef>
                <a:spcPts val="2000"/>
              </a:spcBef>
              <a:buFont typeface="Arial"/>
              <a:buChar char="•"/>
            </a:pPr>
            <a:r>
              <a:rPr lang="en-US" b="0" dirty="0" smtClean="0"/>
              <a:t>Short</a:t>
            </a:r>
          </a:p>
        </p:txBody>
      </p:sp>
    </p:spTree>
    <p:extLst>
      <p:ext uri="{BB962C8B-B14F-4D97-AF65-F5344CB8AC3E}">
        <p14:creationId xmlns:p14="http://schemas.microsoft.com/office/powerpoint/2010/main" val="3089111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 Refreshes</a:t>
            </a:r>
            <a:endParaRPr lang="en-US" dirty="0"/>
          </a:p>
        </p:txBody>
      </p:sp>
      <p:sp>
        <p:nvSpPr>
          <p:cNvPr id="3" name="Text Placeholder 2"/>
          <p:cNvSpPr>
            <a:spLocks noGrp="1"/>
          </p:cNvSpPr>
          <p:nvPr>
            <p:ph type="body" sz="quarter" idx="11"/>
          </p:nvPr>
        </p:nvSpPr>
        <p:spPr/>
        <p:txBody>
          <a:bodyPr/>
          <a:lstStyle/>
          <a:p>
            <a:endParaRPr lang="en-US" dirty="0" smtClean="0"/>
          </a:p>
          <a:p>
            <a:endParaRPr lang="en-US" dirty="0"/>
          </a:p>
          <a:p>
            <a:endParaRPr lang="en-US" dirty="0" smtClean="0"/>
          </a:p>
          <a:p>
            <a:endParaRPr lang="en-US" dirty="0"/>
          </a:p>
          <a:p>
            <a:endParaRPr lang="en-US" dirty="0" smtClean="0"/>
          </a:p>
          <a:p>
            <a:pPr marL="342900" indent="-342900">
              <a:buFont typeface="Arial" pitchFamily="34" charset="0"/>
              <a:buChar char="•"/>
            </a:pPr>
            <a:r>
              <a:rPr lang="en-US" sz="1600" b="0" dirty="0" smtClean="0"/>
              <a:t>Add only the longest running input, clean, </a:t>
            </a:r>
            <a:r>
              <a:rPr lang="en-US" sz="1600" b="0" dirty="0" err="1" smtClean="0"/>
              <a:t>wkeys</a:t>
            </a:r>
            <a:r>
              <a:rPr lang="en-US" sz="1600" b="0" dirty="0" smtClean="0"/>
              <a:t>, and fact insert time</a:t>
            </a:r>
          </a:p>
          <a:p>
            <a:pPr marL="342900" indent="-342900">
              <a:buFont typeface="Arial" pitchFamily="34" charset="0"/>
              <a:buChar char="•"/>
            </a:pPr>
            <a:r>
              <a:rPr lang="en-US" sz="1600" b="0" dirty="0" smtClean="0"/>
              <a:t>Add all of the dimension inserts</a:t>
            </a:r>
          </a:p>
          <a:p>
            <a:pPr marL="342900" indent="-342900">
              <a:buFont typeface="Arial" pitchFamily="34" charset="0"/>
              <a:buChar char="•"/>
            </a:pPr>
            <a:r>
              <a:rPr lang="en-US" sz="1600" b="0" dirty="0" smtClean="0"/>
              <a:t>This is your new total (your hardware makes this an inexact science, but you get the idea)</a:t>
            </a:r>
          </a:p>
          <a:p>
            <a:pPr marL="342900" indent="-342900">
              <a:buFont typeface="Arial" pitchFamily="34" charset="0"/>
              <a:buChar char="•"/>
            </a:pPr>
            <a:r>
              <a:rPr lang="en-US" sz="1600" b="0" dirty="0" smtClean="0"/>
              <a:t>We just saved 1:15 simply by using wide refreshes</a:t>
            </a:r>
            <a:endParaRPr lang="en-US"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28792"/>
            <a:ext cx="625792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01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Wide Refreshes</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AdminUI</a:t>
            </a:r>
            <a:r>
              <a:rPr lang="en-US" dirty="0" smtClean="0"/>
              <a:t> -&gt; Options -&gt; Set Up Parameters</a:t>
            </a:r>
          </a:p>
          <a:p>
            <a:r>
              <a:rPr lang="en-US" dirty="0"/>
              <a:t>	</a:t>
            </a:r>
            <a:r>
              <a:rPr lang="en-US" dirty="0" smtClean="0"/>
              <a:t>Internal Group = ETL Control Group</a:t>
            </a:r>
            <a:br>
              <a:rPr lang="en-US" dirty="0" smtClean="0"/>
            </a:br>
            <a:r>
              <a:rPr lang="en-US" dirty="0" smtClean="0"/>
              <a:t>	Internal Codes ---------------------------------</a:t>
            </a:r>
            <a:r>
              <a:rPr lang="en-US" dirty="0" smtClean="0">
                <a:sym typeface="Wingdings" pitchFamily="2" charset="2"/>
              </a:rPr>
              <a:t>----</a:t>
            </a:r>
          </a:p>
          <a:p>
            <a:endParaRPr lang="en-US" dirty="0">
              <a:sym typeface="Wingdings" pitchFamily="2" charset="2"/>
            </a:endParaRPr>
          </a:p>
          <a:p>
            <a:r>
              <a:rPr lang="en-US" b="0" dirty="0" smtClean="0">
                <a:sym typeface="Wingdings" pitchFamily="2" charset="2"/>
              </a:rPr>
              <a:t>Turn each mapping on/off via External Code</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52" y="1277853"/>
            <a:ext cx="1628775"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2" y="3617046"/>
            <a:ext cx="5970076" cy="68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2" y="2854408"/>
            <a:ext cx="5860956" cy="690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68248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Wide Refresh Caveat</a:t>
            </a:r>
            <a:endParaRPr lang="en-US" dirty="0"/>
          </a:p>
        </p:txBody>
      </p:sp>
      <p:sp>
        <p:nvSpPr>
          <p:cNvPr id="3" name="Text Placeholder 2"/>
          <p:cNvSpPr>
            <a:spLocks noGrp="1"/>
          </p:cNvSpPr>
          <p:nvPr>
            <p:ph type="body" sz="quarter" idx="11"/>
          </p:nvPr>
        </p:nvSpPr>
        <p:spPr/>
        <p:txBody>
          <a:bodyPr/>
          <a:lstStyle/>
          <a:p>
            <a:r>
              <a:rPr lang="en-US" sz="1600" b="0" dirty="0" smtClean="0"/>
              <a:t>You must have enough </a:t>
            </a:r>
            <a:r>
              <a:rPr lang="en-US" sz="1600" b="0" dirty="0" err="1" smtClean="0"/>
              <a:t>tablespace</a:t>
            </a:r>
            <a:r>
              <a:rPr lang="en-US" sz="1600" b="0" dirty="0" smtClean="0"/>
              <a:t> to hold the tables for all of the following for 20+ stars simultaneously:</a:t>
            </a:r>
          </a:p>
          <a:p>
            <a:endParaRPr lang="en-US" sz="1600" b="0" dirty="0"/>
          </a:p>
          <a:p>
            <a:r>
              <a:rPr lang="en-US" sz="1600" b="0" dirty="0" smtClean="0"/>
              <a:t>WTT_*_INPUT</a:t>
            </a:r>
          </a:p>
          <a:p>
            <a:r>
              <a:rPr lang="en-US" sz="1600" b="0" dirty="0" smtClean="0"/>
              <a:t>WTT_*_CLEAN</a:t>
            </a:r>
            <a:br>
              <a:rPr lang="en-US" sz="1600" b="0" dirty="0" smtClean="0"/>
            </a:br>
            <a:r>
              <a:rPr lang="en-US" sz="1600" b="0" dirty="0" smtClean="0"/>
              <a:t>WTT_*_WKEYS</a:t>
            </a:r>
          </a:p>
          <a:p>
            <a:endParaRPr lang="en-US" sz="1600" b="0" dirty="0"/>
          </a:p>
          <a:p>
            <a:r>
              <a:rPr lang="en-US" sz="1600" b="0" dirty="0" smtClean="0"/>
              <a:t>These can suck up major space, really fast. For example, our WTT_CLEAN table alone will eat up 160GB.</a:t>
            </a:r>
          </a:p>
          <a:p>
            <a:endParaRPr lang="en-US" sz="1600" b="0" dirty="0" smtClean="0"/>
          </a:p>
          <a:p>
            <a:r>
              <a:rPr lang="en-US" sz="1600" b="0" dirty="0" smtClean="0"/>
              <a:t>These tables all truncate after the fact table inserts.</a:t>
            </a:r>
          </a:p>
          <a:p>
            <a:endParaRPr lang="en-US" dirty="0"/>
          </a:p>
        </p:txBody>
      </p:sp>
    </p:spTree>
    <p:extLst>
      <p:ext uri="{BB962C8B-B14F-4D97-AF65-F5344CB8AC3E}">
        <p14:creationId xmlns:p14="http://schemas.microsoft.com/office/powerpoint/2010/main" val="4154271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CCCS Custom </a:t>
            </a:r>
            <a:r>
              <a:rPr lang="en-US" dirty="0" smtClean="0"/>
              <a:t>Tuning</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sz="1600" b="0" dirty="0" smtClean="0"/>
              <a:t>Add Parallel hints to OWB mappings</a:t>
            </a:r>
          </a:p>
          <a:p>
            <a:pPr marL="342900" indent="-342900">
              <a:buFont typeface="Arial" pitchFamily="34" charset="0"/>
              <a:buChar char="•"/>
            </a:pPr>
            <a:r>
              <a:rPr lang="en-US" sz="1600" b="0" dirty="0" smtClean="0"/>
              <a:t>Custom </a:t>
            </a:r>
            <a:r>
              <a:rPr lang="en-US" sz="1600" b="0" dirty="0"/>
              <a:t>Indexes (removed NVL from MEP’d tables)</a:t>
            </a:r>
          </a:p>
          <a:p>
            <a:pPr marL="622300" lvl="1" indent="-342900">
              <a:buFont typeface="Arial" pitchFamily="34" charset="0"/>
              <a:buChar char="•"/>
            </a:pPr>
            <a:r>
              <a:rPr lang="en-US" sz="1600" dirty="0"/>
              <a:t>Additional custom indexes where needed</a:t>
            </a:r>
          </a:p>
          <a:p>
            <a:pPr marL="342900" indent="-342900">
              <a:buFont typeface="Arial" pitchFamily="34" charset="0"/>
              <a:buChar char="•"/>
            </a:pPr>
            <a:r>
              <a:rPr lang="en-US" sz="1600" b="0" dirty="0" smtClean="0"/>
              <a:t>Convert BMIs to BTREE indexes on Fact tables</a:t>
            </a:r>
          </a:p>
          <a:p>
            <a:pPr marL="342900" indent="-342900">
              <a:buFont typeface="Arial" pitchFamily="34" charset="0"/>
              <a:buChar char="•"/>
            </a:pPr>
            <a:r>
              <a:rPr lang="en-US" sz="1600" b="0" dirty="0" smtClean="0"/>
              <a:t>Limit refresh records to &gt;= 2009</a:t>
            </a:r>
          </a:p>
          <a:p>
            <a:pPr marL="342900" indent="-342900">
              <a:buFont typeface="Arial" pitchFamily="34" charset="0"/>
              <a:buChar char="•"/>
            </a:pPr>
            <a:r>
              <a:rPr lang="en-US" sz="1600" b="0" dirty="0" smtClean="0"/>
              <a:t>Custom views/</a:t>
            </a:r>
            <a:r>
              <a:rPr lang="en-US" sz="1600" b="0" dirty="0" err="1" smtClean="0"/>
              <a:t>mviews</a:t>
            </a:r>
            <a:endParaRPr lang="en-US" sz="1600" b="0" dirty="0" smtClean="0"/>
          </a:p>
          <a:p>
            <a:pPr marL="342900" indent="-342900">
              <a:buFont typeface="Arial" pitchFamily="34" charset="0"/>
              <a:buChar char="•"/>
            </a:pPr>
            <a:r>
              <a:rPr lang="en-US" sz="1600" b="0" dirty="0"/>
              <a:t>Tune change tables</a:t>
            </a:r>
          </a:p>
          <a:p>
            <a:pPr marL="622300" lvl="1" indent="-342900">
              <a:buFont typeface="Arial" pitchFamily="34" charset="0"/>
              <a:buChar char="•"/>
            </a:pPr>
            <a:r>
              <a:rPr lang="en-US" sz="1600" dirty="0"/>
              <a:t>Identify bad nightly processes</a:t>
            </a:r>
          </a:p>
          <a:p>
            <a:pPr marL="622300" lvl="1" indent="-342900">
              <a:buFont typeface="Arial" pitchFamily="34" charset="0"/>
              <a:buChar char="•"/>
            </a:pPr>
            <a:r>
              <a:rPr lang="en-US" sz="1600" dirty="0"/>
              <a:t>Customize MAINTAIN_EDW_CHANGE_TABLES</a:t>
            </a:r>
          </a:p>
          <a:p>
            <a:pPr marL="622300" lvl="1" indent="-342900">
              <a:buFont typeface="Arial" pitchFamily="34" charset="0"/>
              <a:buChar char="•"/>
            </a:pPr>
            <a:r>
              <a:rPr lang="en-US" sz="1600" dirty="0"/>
              <a:t>Customize student course change table </a:t>
            </a:r>
            <a:endParaRPr lang="en-US" sz="1600" dirty="0" smtClean="0"/>
          </a:p>
          <a:p>
            <a:pPr marL="342900" indent="-342900">
              <a:buFont typeface="Arial" pitchFamily="34" charset="0"/>
              <a:buChar char="•"/>
            </a:pPr>
            <a:endParaRPr lang="en-US" dirty="0" smtClean="0"/>
          </a:p>
        </p:txBody>
      </p:sp>
    </p:spTree>
    <p:extLst>
      <p:ext uri="{BB962C8B-B14F-4D97-AF65-F5344CB8AC3E}">
        <p14:creationId xmlns:p14="http://schemas.microsoft.com/office/powerpoint/2010/main" val="2570813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 BMIs to BTREE </a:t>
            </a:r>
            <a:r>
              <a:rPr lang="en-US" dirty="0" smtClean="0"/>
              <a:t>indexes on Facts</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b="0" dirty="0" smtClean="0"/>
              <a:t>Create B-Tree index on </a:t>
            </a:r>
            <a:r>
              <a:rPr lang="en-US" b="0" dirty="0" err="1" smtClean="0"/>
              <a:t>person_uid</a:t>
            </a:r>
            <a:endParaRPr lang="en-US" b="0" dirty="0" smtClean="0"/>
          </a:p>
          <a:p>
            <a:pPr marL="342900" indent="-342900">
              <a:buFont typeface="Arial" pitchFamily="34" charset="0"/>
              <a:buChar char="•"/>
            </a:pPr>
            <a:r>
              <a:rPr lang="en-US" b="0" dirty="0" smtClean="0"/>
              <a:t>Improves delete time during refresh</a:t>
            </a:r>
          </a:p>
          <a:p>
            <a:pPr marL="342900" indent="-342900">
              <a:buFont typeface="Arial" pitchFamily="34" charset="0"/>
              <a:buChar char="•"/>
            </a:pPr>
            <a:r>
              <a:rPr lang="en-US" b="0" dirty="0" smtClean="0"/>
              <a:t>CCCS had no noticeable query performance degradation</a:t>
            </a:r>
          </a:p>
          <a:p>
            <a:pPr marL="342900" indent="-342900">
              <a:buFont typeface="Arial" pitchFamily="34" charset="0"/>
              <a:buChar char="•"/>
            </a:pPr>
            <a:r>
              <a:rPr lang="en-US" b="0" dirty="0" smtClean="0"/>
              <a:t>Use custom name for index (CCCS_WFT_TEXT_INDEX_02)</a:t>
            </a:r>
          </a:p>
          <a:p>
            <a:pPr marL="342900" indent="-342900">
              <a:buFont typeface="Arial" pitchFamily="34" charset="0"/>
              <a:buChar char="•"/>
            </a:pPr>
            <a:r>
              <a:rPr lang="en-US" b="0" dirty="0" smtClean="0"/>
              <a:t>Be sure to update MGBINDX for the BMI you removed</a:t>
            </a:r>
          </a:p>
          <a:p>
            <a:r>
              <a:rPr lang="en-US" sz="1200" b="0" dirty="0"/>
              <a:t>UPDATE </a:t>
            </a:r>
            <a:r>
              <a:rPr lang="en-US" sz="1200" b="0" dirty="0" err="1"/>
              <a:t>mgbindx</a:t>
            </a:r>
            <a:r>
              <a:rPr lang="en-US" sz="1200" b="0" dirty="0"/>
              <a:t> SET </a:t>
            </a:r>
            <a:r>
              <a:rPr lang="en-US" sz="1200" b="0" dirty="0" err="1"/>
              <a:t>mgbindx_indextype</a:t>
            </a:r>
            <a:r>
              <a:rPr lang="en-US" sz="1200" b="0" dirty="0"/>
              <a:t> = ' ' WHERE </a:t>
            </a:r>
            <a:r>
              <a:rPr lang="en-US" sz="1200" b="0" dirty="0" err="1"/>
              <a:t>mgbindx_indexname</a:t>
            </a:r>
            <a:r>
              <a:rPr lang="en-US" sz="1200" b="0" dirty="0"/>
              <a:t> = 'WFT_TEST_INDEX_02'</a:t>
            </a:r>
            <a:endParaRPr lang="en-US" sz="1200" b="0" dirty="0" smtClean="0"/>
          </a:p>
        </p:txBody>
      </p:sp>
    </p:spTree>
    <p:extLst>
      <p:ext uri="{BB962C8B-B14F-4D97-AF65-F5344CB8AC3E}">
        <p14:creationId xmlns:p14="http://schemas.microsoft.com/office/powerpoint/2010/main" val="3902478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Refresh Records to 2009 and greater</a:t>
            </a:r>
            <a:endParaRPr lang="en-US" dirty="0"/>
          </a:p>
        </p:txBody>
      </p:sp>
      <p:sp>
        <p:nvSpPr>
          <p:cNvPr id="3" name="Text Placeholder 2"/>
          <p:cNvSpPr>
            <a:spLocks noGrp="1"/>
          </p:cNvSpPr>
          <p:nvPr>
            <p:ph type="body" sz="quarter" idx="11"/>
          </p:nvPr>
        </p:nvSpPr>
        <p:spPr/>
        <p:txBody>
          <a:bodyPr/>
          <a:lstStyle/>
          <a:p>
            <a:r>
              <a:rPr lang="en-US" dirty="0" smtClean="0"/>
              <a:t>CCCS only uses the EDW for data more recent than 2009</a:t>
            </a:r>
          </a:p>
          <a:p>
            <a:pPr marL="342900" indent="-342900">
              <a:buFont typeface="Arial" pitchFamily="34" charset="0"/>
              <a:buChar char="•"/>
            </a:pPr>
            <a:r>
              <a:rPr lang="en-US" sz="1600" b="0" dirty="0" smtClean="0"/>
              <a:t>When running a refresh, you will get data for all terms; there is no restriction on the year.</a:t>
            </a:r>
          </a:p>
          <a:p>
            <a:pPr marL="342900" indent="-342900">
              <a:buFont typeface="Arial" pitchFamily="34" charset="0"/>
              <a:buChar char="•"/>
            </a:pPr>
            <a:r>
              <a:rPr lang="en-US" sz="1600" b="0" dirty="0" smtClean="0"/>
              <a:t>We modified each refresh table function’s logic within the extract package with an additional predicate statement which varies across stars.  Examples:</a:t>
            </a:r>
          </a:p>
          <a:p>
            <a:r>
              <a:rPr lang="en-US" sz="1200" b="0" dirty="0" smtClean="0"/>
              <a:t>		and </a:t>
            </a:r>
            <a:r>
              <a:rPr lang="en-US" sz="1200" b="0" dirty="0" err="1"/>
              <a:t>a.academic_period_graduation</a:t>
            </a:r>
            <a:r>
              <a:rPr lang="en-US" sz="1200" b="0" dirty="0"/>
              <a:t> &gt;= </a:t>
            </a:r>
            <a:r>
              <a:rPr lang="en-US" sz="1200" b="0" dirty="0" smtClean="0"/>
              <a:t>'200910‘</a:t>
            </a:r>
          </a:p>
          <a:p>
            <a:r>
              <a:rPr lang="en-US" sz="1200" b="0" dirty="0" smtClean="0"/>
              <a:t>		And </a:t>
            </a:r>
            <a:r>
              <a:rPr lang="en-US" sz="1200" b="0" dirty="0" err="1"/>
              <a:t>a.academic_year</a:t>
            </a:r>
            <a:r>
              <a:rPr lang="en-US" sz="1200" b="0" dirty="0"/>
              <a:t> &gt;= </a:t>
            </a:r>
            <a:r>
              <a:rPr lang="en-US" sz="1200" b="0" dirty="0" smtClean="0"/>
              <a:t>'2009‘</a:t>
            </a:r>
          </a:p>
          <a:p>
            <a:pPr marL="171450" indent="-171450">
              <a:buFont typeface="Arial" pitchFamily="34" charset="0"/>
              <a:buChar char="•"/>
            </a:pPr>
            <a:r>
              <a:rPr lang="en-US" sz="1600" b="0" dirty="0" smtClean="0"/>
              <a:t>We also eliminated continuing </a:t>
            </a:r>
            <a:r>
              <a:rPr lang="en-US" sz="1600" b="0" dirty="0" err="1" smtClean="0"/>
              <a:t>ed</a:t>
            </a:r>
            <a:r>
              <a:rPr lang="en-US" sz="1600" b="0" dirty="0" smtClean="0"/>
              <a:t> terms so refreshes wouldn’t load them. These terms start with “8” at CCCS</a:t>
            </a:r>
          </a:p>
          <a:p>
            <a:r>
              <a:rPr lang="en-US" sz="1200" b="0" dirty="0" smtClean="0"/>
              <a:t>		and </a:t>
            </a:r>
            <a:r>
              <a:rPr lang="en-US" sz="1200" b="0" dirty="0" err="1"/>
              <a:t>substr</a:t>
            </a:r>
            <a:r>
              <a:rPr lang="en-US" sz="1200" b="0" dirty="0"/>
              <a:t>(a.academic_period_start,1,1) &lt;&gt; '8'</a:t>
            </a:r>
          </a:p>
          <a:p>
            <a:endParaRPr lang="en-US" b="0" dirty="0" smtClean="0"/>
          </a:p>
        </p:txBody>
      </p:sp>
    </p:spTree>
    <p:extLst>
      <p:ext uri="{BB962C8B-B14F-4D97-AF65-F5344CB8AC3E}">
        <p14:creationId xmlns:p14="http://schemas.microsoft.com/office/powerpoint/2010/main" val="3749696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Views/</a:t>
            </a:r>
            <a:r>
              <a:rPr lang="en-US" dirty="0" err="1" smtClean="0"/>
              <a:t>MViews</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sz="1600" b="0" dirty="0" smtClean="0"/>
              <a:t>Extract packages often reference WCV_EXTR_PERSON_DETAILS. This view takes a while to populate due to address info. We made a custom version that is identical that pulls in no addresses (CCCS_EXTR_PERSON_DETS_NO_ADDY)</a:t>
            </a:r>
          </a:p>
          <a:p>
            <a:pPr marL="342900" indent="-342900">
              <a:buFont typeface="Arial" pitchFamily="34" charset="0"/>
              <a:buChar char="•"/>
            </a:pPr>
            <a:endParaRPr lang="en-US" sz="1600" b="0" dirty="0" smtClean="0"/>
          </a:p>
          <a:p>
            <a:pPr marL="342900" indent="-342900">
              <a:buFont typeface="Arial" pitchFamily="34" charset="0"/>
              <a:buChar char="•"/>
            </a:pPr>
            <a:endParaRPr lang="en-US" sz="1600" b="0" dirty="0"/>
          </a:p>
          <a:p>
            <a:pPr marL="342900" indent="-342900">
              <a:buFont typeface="Arial" pitchFamily="34" charset="0"/>
              <a:buChar char="•"/>
            </a:pPr>
            <a:r>
              <a:rPr lang="en-US" sz="1600" b="0" dirty="0" smtClean="0"/>
              <a:t>We materialize two other views which were causing slow run times.  These are materialized nightly after the ODS refresh, but before the EDW refresh</a:t>
            </a:r>
          </a:p>
          <a:p>
            <a:pPr marL="622300" lvl="1" indent="-342900">
              <a:buFont typeface="Arial" pitchFamily="34" charset="0"/>
              <a:buChar char="•"/>
            </a:pPr>
            <a:r>
              <a:rPr lang="en-US" sz="1600" dirty="0" err="1" smtClean="0"/>
              <a:t>Cccs_wcv_extr_person_detls_mv</a:t>
            </a:r>
            <a:r>
              <a:rPr lang="en-US" sz="1600" dirty="0" smtClean="0"/>
              <a:t> (for when we do need addresses)</a:t>
            </a:r>
          </a:p>
          <a:p>
            <a:pPr marL="622300" lvl="1" indent="-342900">
              <a:buFont typeface="Arial" pitchFamily="34" charset="0"/>
              <a:buChar char="•"/>
            </a:pPr>
            <a:r>
              <a:rPr lang="en-US" sz="1600" dirty="0" err="1" smtClean="0"/>
              <a:t>Cccs_wcv_extr_stud_classif_mv</a:t>
            </a:r>
            <a:endParaRPr lang="en-US" sz="1600" dirty="0" smtClean="0"/>
          </a:p>
          <a:p>
            <a:pPr marL="622300" lvl="1" indent="-342900">
              <a:buFont typeface="Arial" pitchFamily="34" charset="0"/>
              <a:buChar char="•"/>
            </a:pPr>
            <a:r>
              <a:rPr lang="en-US" sz="1600" dirty="0" smtClean="0"/>
              <a:t>Change references to these views in all extract packages</a:t>
            </a:r>
            <a:endParaRPr lang="en-US" sz="1600" dirty="0"/>
          </a:p>
        </p:txBody>
      </p:sp>
    </p:spTree>
    <p:extLst>
      <p:ext uri="{BB962C8B-B14F-4D97-AF65-F5344CB8AC3E}">
        <p14:creationId xmlns:p14="http://schemas.microsoft.com/office/powerpoint/2010/main" val="581081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Tune Change Tables – Bad Nightly Processes</a:t>
            </a:r>
            <a:endParaRPr lang="en-US" dirty="0"/>
          </a:p>
        </p:txBody>
      </p:sp>
      <p:sp>
        <p:nvSpPr>
          <p:cNvPr id="3" name="Text Placeholder 2"/>
          <p:cNvSpPr>
            <a:spLocks noGrp="1"/>
          </p:cNvSpPr>
          <p:nvPr>
            <p:ph type="body" sz="quarter" idx="11"/>
          </p:nvPr>
        </p:nvSpPr>
        <p:spPr>
          <a:xfrm>
            <a:off x="457200" y="1128792"/>
            <a:ext cx="7886397" cy="3537476"/>
          </a:xfrm>
        </p:spPr>
        <p:txBody>
          <a:bodyPr/>
          <a:lstStyle/>
          <a:p>
            <a:r>
              <a:rPr lang="en-US" sz="1600" b="0" dirty="0" smtClean="0"/>
              <a:t>Some of our change tables routinely had enormous numbers</a:t>
            </a:r>
          </a:p>
          <a:p>
            <a:endParaRPr lang="en-US" sz="1600" b="0" dirty="0"/>
          </a:p>
          <a:p>
            <a:r>
              <a:rPr lang="en-US" sz="1600" b="0" dirty="0" smtClean="0"/>
              <a:t>175K nightly change records were being made by a job sub that was no longer needed. Even when the job was still needed, it changed the </a:t>
            </a:r>
            <a:r>
              <a:rPr lang="en-US" sz="1600" b="0" dirty="0" err="1" smtClean="0"/>
              <a:t>activity_date</a:t>
            </a:r>
            <a:r>
              <a:rPr lang="en-US" sz="1600" b="0" dirty="0" smtClean="0"/>
              <a:t> on each record, which would cause a change record to be unnecessarily populated.</a:t>
            </a:r>
          </a:p>
          <a:p>
            <a:endParaRPr lang="en-US" sz="1600" b="0" dirty="0"/>
          </a:p>
          <a:p>
            <a:r>
              <a:rPr lang="en-US" sz="1600" b="0" dirty="0" smtClean="0"/>
              <a:t>Clean Address process run nightly was cleaning all records entered/changed in the last 1059 days. This was the default value set by our vendor. It was cleaning the same addresses night after night for a three years.</a:t>
            </a:r>
          </a:p>
          <a:p>
            <a:r>
              <a:rPr lang="en-US" sz="1600" b="0" dirty="0"/>
              <a:t>	</a:t>
            </a:r>
            <a:r>
              <a:rPr lang="en-US" sz="1600" b="0" dirty="0" smtClean="0"/>
              <a:t>SPRPCHG counts before the change: 303K nightly address records</a:t>
            </a:r>
          </a:p>
          <a:p>
            <a:r>
              <a:rPr lang="en-US" sz="1600" b="0" dirty="0" smtClean="0"/>
              <a:t>	SPRPCHG counts after the change   :  &lt;100 nightly address records</a:t>
            </a:r>
          </a:p>
          <a:p>
            <a:r>
              <a:rPr lang="en-US" sz="1600" b="0" dirty="0"/>
              <a:t>	</a:t>
            </a:r>
            <a:endParaRPr lang="en-US" sz="1600" b="0" dirty="0" smtClean="0"/>
          </a:p>
        </p:txBody>
      </p:sp>
    </p:spTree>
    <p:extLst>
      <p:ext uri="{BB962C8B-B14F-4D97-AF65-F5344CB8AC3E}">
        <p14:creationId xmlns:p14="http://schemas.microsoft.com/office/powerpoint/2010/main" val="3299662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defTabSz="457200" rtl="0">
              <a:spcBef>
                <a:spcPct val="0"/>
              </a:spcBef>
            </a:pPr>
            <a:r>
              <a:rPr lang="en-US" sz="2400" dirty="0" smtClean="0">
                <a:solidFill>
                  <a:schemeClr val="bg1"/>
                </a:solidFill>
              </a:rPr>
              <a:t>Tune Change Tables - Customize MAINTAIN_EDW_CHANGE_RECORDS</a:t>
            </a:r>
            <a:endParaRPr lang="en-US" sz="2400" dirty="0">
              <a:solidFill>
                <a:schemeClr val="bg1"/>
              </a:solidFill>
            </a:endParaRPr>
          </a:p>
        </p:txBody>
      </p:sp>
      <p:sp>
        <p:nvSpPr>
          <p:cNvPr id="3" name="Text Placeholder 2"/>
          <p:cNvSpPr>
            <a:spLocks noGrp="1"/>
          </p:cNvSpPr>
          <p:nvPr>
            <p:ph type="body" sz="quarter" idx="11"/>
          </p:nvPr>
        </p:nvSpPr>
        <p:spPr/>
        <p:txBody>
          <a:bodyPr/>
          <a:lstStyle/>
          <a:p>
            <a:r>
              <a:rPr lang="en-US" dirty="0" smtClean="0"/>
              <a:t>This ODSMGR </a:t>
            </a:r>
            <a:r>
              <a:rPr lang="en-US" dirty="0" err="1" smtClean="0"/>
              <a:t>proc</a:t>
            </a:r>
            <a:r>
              <a:rPr lang="en-US" dirty="0" smtClean="0"/>
              <a:t> selects all records from the ODS change table into the Star’s change table, regardless if it needs them.</a:t>
            </a:r>
          </a:p>
          <a:p>
            <a:r>
              <a:rPr lang="en-US" sz="1600" b="0" dirty="0" smtClean="0"/>
              <a:t>Example: CHG_CONTACT.  544K nightly change records (before we fixed the bad jobs I previously discussed)</a:t>
            </a:r>
          </a:p>
          <a:p>
            <a:endParaRPr lang="en-US" sz="1600" b="0" dirty="0" smtClean="0"/>
          </a:p>
          <a:p>
            <a:pPr marL="285750" indent="-285750">
              <a:buFont typeface="Arial" pitchFamily="34" charset="0"/>
              <a:buChar char="•"/>
            </a:pPr>
            <a:r>
              <a:rPr lang="en-US" sz="1600" b="0" dirty="0" smtClean="0"/>
              <a:t>Look in </a:t>
            </a:r>
            <a:r>
              <a:rPr lang="en-US" sz="1600" b="0" dirty="0" err="1" smtClean="0"/>
              <a:t>maintain_edw_change_records</a:t>
            </a:r>
            <a:r>
              <a:rPr lang="en-US" sz="1600" b="0" dirty="0" smtClean="0"/>
              <a:t> for the change table source. This is the only one, found under SPRPCHG:</a:t>
            </a:r>
          </a:p>
          <a:p>
            <a:pPr marL="285750" indent="-285750">
              <a:buFont typeface="Arial" pitchFamily="34" charset="0"/>
              <a:buChar char="•"/>
            </a:pPr>
            <a:endParaRPr lang="en-US" sz="1600" b="0" dirty="0"/>
          </a:p>
          <a:p>
            <a:pPr marL="285750" indent="-285750">
              <a:buFont typeface="Arial" pitchFamily="34" charset="0"/>
              <a:buChar char="•"/>
            </a:pPr>
            <a:endParaRPr lang="en-US" sz="1600" b="0" dirty="0" smtClean="0"/>
          </a:p>
          <a:p>
            <a:pPr marL="285750" indent="-285750">
              <a:buFont typeface="Arial" pitchFamily="34" charset="0"/>
              <a:buChar char="•"/>
            </a:pPr>
            <a:r>
              <a:rPr lang="en-US" sz="1600" b="0" dirty="0" smtClean="0"/>
              <a:t>We can deduct that the Contact star deletes &amp; inserts every record in SPRPCHG nightly – but does it need to?</a:t>
            </a:r>
          </a:p>
          <a:p>
            <a:pPr marL="285750" indent="-285750">
              <a:buFont typeface="Arial" pitchFamily="34" charset="0"/>
              <a:buChar char="•"/>
            </a:pPr>
            <a:endParaRPr lang="en-US" sz="1600" b="0" dirty="0"/>
          </a:p>
          <a:p>
            <a:pPr marL="285750" indent="-285750">
              <a:buFont typeface="Arial" pitchFamily="34" charset="0"/>
              <a:buChar char="•"/>
            </a:pPr>
            <a:endParaRPr lang="en-US" sz="1600" b="0" dirty="0"/>
          </a:p>
          <a:p>
            <a:endParaRPr lang="en-US" sz="1600" b="0" dirty="0" smtClean="0"/>
          </a:p>
          <a:p>
            <a:endParaRPr lang="en-US" dirty="0" smtClean="0"/>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04" y="3156213"/>
            <a:ext cx="61150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1468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Tune Change Tables - Customize MAINTAIN_EDW_CHANGE_RECORDS</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sz="1800" b="0" dirty="0" smtClean="0"/>
              <a:t>Identify source tables of the Contact Star by looking at the extract package</a:t>
            </a:r>
          </a:p>
          <a:p>
            <a:pPr marL="342900" indent="-342900">
              <a:buFont typeface="Arial" pitchFamily="34" charset="0"/>
              <a:buChar char="•"/>
            </a:pPr>
            <a:endParaRPr lang="en-US" sz="1800" b="0" dirty="0"/>
          </a:p>
          <a:p>
            <a:pPr marL="342900" indent="-342900">
              <a:buFont typeface="Arial" pitchFamily="34" charset="0"/>
              <a:buChar char="•"/>
            </a:pPr>
            <a:endParaRPr lang="en-US" sz="1800" b="0" dirty="0" smtClean="0"/>
          </a:p>
          <a:p>
            <a:pPr marL="342900" indent="-342900">
              <a:buFont typeface="Arial" pitchFamily="34" charset="0"/>
              <a:buChar char="•"/>
            </a:pPr>
            <a:r>
              <a:rPr lang="en-US" sz="1800" b="0" dirty="0" smtClean="0"/>
              <a:t>Now identify the Banner sources of everything that make up these views/tables. (browse the source code in ODSSRC)</a:t>
            </a:r>
          </a:p>
          <a:p>
            <a:pPr marL="342900" indent="-342900">
              <a:buFont typeface="Arial" pitchFamily="34" charset="0"/>
              <a:buChar char="•"/>
            </a:pPr>
            <a:r>
              <a:rPr lang="en-US" sz="1800" b="0" dirty="0" smtClean="0"/>
              <a:t>Check the triggers on all those Banner tables and see what it populates in the change table</a:t>
            </a:r>
          </a:p>
          <a:p>
            <a:pPr marL="342900" indent="-342900">
              <a:buFont typeface="Arial" pitchFamily="34" charset="0"/>
              <a:buChar char="•"/>
            </a:pPr>
            <a:r>
              <a:rPr lang="en-US" sz="1800" b="0" dirty="0" smtClean="0"/>
              <a:t>In this case – we found these ODS objects are really only affected by records in SPRPCHG where the </a:t>
            </a:r>
            <a:r>
              <a:rPr lang="en-US" sz="1800" b="0" dirty="0" err="1" smtClean="0"/>
              <a:t>sprpchg_table_name</a:t>
            </a:r>
            <a:r>
              <a:rPr lang="en-US" sz="1800" b="0" dirty="0"/>
              <a:t> IN </a:t>
            </a:r>
            <a:endParaRPr lang="en-US" sz="1800" b="0" dirty="0" smtClean="0"/>
          </a:p>
          <a:p>
            <a:r>
              <a:rPr lang="en-US" sz="1800" b="0" dirty="0"/>
              <a:t>	</a:t>
            </a:r>
            <a:r>
              <a:rPr lang="en-US" sz="1400" b="0" dirty="0" smtClean="0"/>
              <a:t>('</a:t>
            </a:r>
            <a:r>
              <a:rPr lang="en-US" sz="1400" b="0" dirty="0"/>
              <a:t>'CONTACT'',''PRE_STUDENT'',''MST_RACE'',''PERSON'',''MEDICAL_INFORMATION'','</a:t>
            </a:r>
            <a:r>
              <a:rPr lang="en-US" sz="1400" b="0" dirty="0" smtClean="0"/>
              <a:t>'VIS	A</a:t>
            </a:r>
            <a:r>
              <a:rPr lang="en-US" sz="1400" b="0" dirty="0"/>
              <a:t>'',''GENERAL_STUDENT'')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370" y="1423791"/>
            <a:ext cx="30861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764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sp>
        <p:nvSpPr>
          <p:cNvPr id="3" name="Text Placeholder 2"/>
          <p:cNvSpPr>
            <a:spLocks noGrp="1"/>
          </p:cNvSpPr>
          <p:nvPr>
            <p:ph type="body" sz="quarter" idx="11"/>
          </p:nvPr>
        </p:nvSpPr>
        <p:spPr/>
        <p:txBody>
          <a:bodyPr/>
          <a:lstStyle/>
          <a:p>
            <a:pPr marL="285750" indent="-285750">
              <a:spcBef>
                <a:spcPts val="2000"/>
              </a:spcBef>
              <a:buFont typeface="Arial" pitchFamily="34" charset="0"/>
              <a:buChar char="•"/>
            </a:pPr>
            <a:r>
              <a:rPr lang="en-US" sz="1400" dirty="0" smtClean="0"/>
              <a:t>CCCS</a:t>
            </a:r>
            <a:r>
              <a:rPr lang="en-US" sz="1400" dirty="0"/>
              <a:t>: 13 Schools (many with multiple campuses, all throughout Colorado) &amp; a system office located in Denver</a:t>
            </a:r>
          </a:p>
          <a:p>
            <a:pPr marL="285750" indent="-285750">
              <a:spcBef>
                <a:spcPts val="2000"/>
              </a:spcBef>
              <a:buFont typeface="Arial" pitchFamily="34" charset="0"/>
              <a:buChar char="•"/>
            </a:pPr>
            <a:r>
              <a:rPr lang="en-US" sz="1400" dirty="0"/>
              <a:t>162K Current Students</a:t>
            </a:r>
          </a:p>
          <a:p>
            <a:pPr marL="285750" indent="-285750">
              <a:spcBef>
                <a:spcPts val="2000"/>
              </a:spcBef>
              <a:buFont typeface="Arial" pitchFamily="34" charset="0"/>
              <a:buChar char="•"/>
            </a:pPr>
            <a:r>
              <a:rPr lang="en-US" sz="1400" dirty="0"/>
              <a:t>B.I. Group: </a:t>
            </a:r>
            <a:r>
              <a:rPr lang="en-US" sz="1400" dirty="0" smtClean="0"/>
              <a:t> Director</a:t>
            </a:r>
            <a:r>
              <a:rPr lang="en-US" sz="1400" dirty="0"/>
              <a:t>, Sr. DBA, Cognos Admin, </a:t>
            </a:r>
            <a:r>
              <a:rPr lang="en-US" sz="1400" dirty="0" smtClean="0"/>
              <a:t> </a:t>
            </a:r>
            <a:r>
              <a:rPr lang="en-US" sz="1400" dirty="0"/>
              <a:t>4 Developers</a:t>
            </a:r>
          </a:p>
          <a:p>
            <a:pPr marL="285750" indent="-285750">
              <a:spcBef>
                <a:spcPts val="2000"/>
              </a:spcBef>
              <a:buFont typeface="Arial" pitchFamily="34" charset="0"/>
              <a:buChar char="•"/>
            </a:pPr>
            <a:r>
              <a:rPr lang="en-US" sz="1400" dirty="0"/>
              <a:t>Oracle 11.2.0.4, LINUX </a:t>
            </a:r>
            <a:r>
              <a:rPr lang="en-US" sz="1400" dirty="0" smtClean="0">
                <a:solidFill>
                  <a:srgbClr val="FF0000"/>
                </a:solidFill>
              </a:rPr>
              <a:t>Red </a:t>
            </a:r>
            <a:r>
              <a:rPr lang="en-US" sz="1400" dirty="0" smtClean="0"/>
              <a:t>Hat Enterprise Linux 5 </a:t>
            </a:r>
            <a:r>
              <a:rPr lang="en-US" sz="1400" i="1" dirty="0" err="1" smtClean="0"/>
              <a:t>Tikanga</a:t>
            </a:r>
            <a:endParaRPr lang="en-US" sz="1400" dirty="0"/>
          </a:p>
          <a:p>
            <a:pPr marL="285750" indent="-285750">
              <a:spcBef>
                <a:spcPts val="2000"/>
              </a:spcBef>
              <a:buFont typeface="Arial" pitchFamily="34" charset="0"/>
              <a:buChar char="•"/>
            </a:pPr>
            <a:r>
              <a:rPr lang="en-US" sz="1400" dirty="0"/>
              <a:t>ODS 8.4.1 – Oracle Streams  </a:t>
            </a:r>
            <a:r>
              <a:rPr lang="en-US" sz="1400" dirty="0" smtClean="0"/>
              <a:t>- 2TB</a:t>
            </a:r>
            <a:endParaRPr lang="en-US" sz="1400" dirty="0"/>
          </a:p>
          <a:p>
            <a:pPr marL="285750" indent="-285750">
              <a:spcBef>
                <a:spcPts val="2000"/>
              </a:spcBef>
              <a:buFont typeface="Arial" pitchFamily="34" charset="0"/>
              <a:buChar char="•"/>
            </a:pPr>
            <a:r>
              <a:rPr lang="en-US" sz="1400" dirty="0" smtClean="0"/>
              <a:t>EDW 8.4.3 – 90GB (without clean/input tables populated)</a:t>
            </a:r>
            <a:endParaRPr lang="en-US" sz="1400" dirty="0">
              <a:solidFill>
                <a:srgbClr val="FF0000"/>
              </a:solidFill>
            </a:endParaRPr>
          </a:p>
        </p:txBody>
      </p:sp>
      <p:pic>
        <p:nvPicPr>
          <p:cNvPr id="1027" name="Picture 3" descr="M:\Presentations\ELive_2015\presentation_pix\CCCS-Preferred-LogoG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2694" y="2970213"/>
            <a:ext cx="3286125"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4699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Tune Change Tables - Customize MAINTAIN_EDW_CHANGE_RECORDS</a:t>
            </a:r>
            <a:endParaRPr lang="en-US" dirty="0"/>
          </a:p>
        </p:txBody>
      </p:sp>
      <p:sp>
        <p:nvSpPr>
          <p:cNvPr id="3" name="Text Placeholder 2"/>
          <p:cNvSpPr>
            <a:spLocks noGrp="1"/>
          </p:cNvSpPr>
          <p:nvPr>
            <p:ph type="body" sz="quarter" idx="11"/>
          </p:nvPr>
        </p:nvSpPr>
        <p:spPr/>
        <p:txBody>
          <a:bodyPr/>
          <a:lstStyle/>
          <a:p>
            <a:r>
              <a:rPr lang="en-US" sz="1800" b="0" u="sng" dirty="0" smtClean="0"/>
              <a:t>Change this:</a:t>
            </a:r>
          </a:p>
          <a:p>
            <a:r>
              <a:rPr lang="en-US" sz="1200" b="0" dirty="0"/>
              <a:t>EXECUTE IMMEDIATE(</a:t>
            </a:r>
            <a:r>
              <a:rPr lang="en-US" sz="1200" b="0" dirty="0" err="1"/>
              <a:t>f_prepare_sql</a:t>
            </a:r>
            <a:r>
              <a:rPr lang="en-US" sz="1200" b="0" dirty="0"/>
              <a:t>('CHG_CONTACT', </a:t>
            </a:r>
            <a:r>
              <a:rPr lang="en-US" sz="1200" b="0" dirty="0" smtClean="0"/>
              <a:t>'</a:t>
            </a:r>
            <a:r>
              <a:rPr lang="en-US" sz="1200" b="0" dirty="0" err="1" smtClean="0"/>
              <a:t>edw_chg.PERSON_UID</a:t>
            </a:r>
            <a:r>
              <a:rPr lang="en-US" sz="1200" b="0" dirty="0" smtClean="0"/>
              <a:t> </a:t>
            </a:r>
            <a:r>
              <a:rPr lang="en-US" sz="1200" b="0" dirty="0"/>
              <a:t>= </a:t>
            </a:r>
            <a:r>
              <a:rPr lang="en-US" sz="1200" b="0" dirty="0" err="1"/>
              <a:t>src.SPRPCHG_PIDM</a:t>
            </a:r>
            <a:r>
              <a:rPr lang="en-US" sz="1200" b="0" dirty="0"/>
              <a:t>) AND </a:t>
            </a:r>
            <a:r>
              <a:rPr lang="en-US" sz="1200" b="0" dirty="0" err="1"/>
              <a:t>src.SPRPCHG_PROCESS_ID</a:t>
            </a:r>
            <a:r>
              <a:rPr lang="en-US" sz="1200" b="0" dirty="0"/>
              <a:t> = ''', '</a:t>
            </a:r>
            <a:r>
              <a:rPr lang="en-US" sz="1200" b="0" dirty="0" err="1"/>
              <a:t>src.SPRPCHG_PIDM</a:t>
            </a:r>
            <a:r>
              <a:rPr lang="en-US" sz="1200" b="0" dirty="0"/>
              <a:t>, '''|| </a:t>
            </a:r>
            <a:r>
              <a:rPr lang="en-US" sz="1200" b="0" dirty="0" err="1"/>
              <a:t>p_chg_table</a:t>
            </a:r>
            <a:r>
              <a:rPr lang="en-US" sz="1200" b="0" dirty="0"/>
              <a:t> || ''', SYSDATE'));</a:t>
            </a:r>
          </a:p>
          <a:p>
            <a:endParaRPr lang="en-US" b="0" u="sng" dirty="0" smtClean="0"/>
          </a:p>
          <a:p>
            <a:r>
              <a:rPr lang="en-US" sz="1800" b="0" u="sng" dirty="0" smtClean="0"/>
              <a:t>To This:</a:t>
            </a:r>
          </a:p>
          <a:p>
            <a:r>
              <a:rPr lang="en-US" sz="1200" b="0" dirty="0"/>
              <a:t>EXECUTE IMMEDIATE(</a:t>
            </a:r>
            <a:r>
              <a:rPr lang="en-US" sz="1200" b="0" dirty="0" err="1"/>
              <a:t>f_prepare_sql</a:t>
            </a:r>
            <a:r>
              <a:rPr lang="en-US" sz="1200" b="0" dirty="0"/>
              <a:t>('CHG_CONTACT</a:t>
            </a:r>
            <a:r>
              <a:rPr lang="en-US" sz="1200" b="0" dirty="0" smtClean="0"/>
              <a:t>', </a:t>
            </a:r>
            <a:r>
              <a:rPr lang="en-US" sz="1200" b="0" dirty="0"/>
              <a:t>'</a:t>
            </a:r>
            <a:r>
              <a:rPr lang="en-US" sz="1200" b="0" dirty="0" err="1"/>
              <a:t>edw_chg.PERSON_UID</a:t>
            </a:r>
            <a:r>
              <a:rPr lang="en-US" sz="1200" b="0" dirty="0"/>
              <a:t> = </a:t>
            </a:r>
            <a:r>
              <a:rPr lang="en-US" sz="1200" b="0" dirty="0" err="1"/>
              <a:t>src.SPRPCHG_PIDM</a:t>
            </a:r>
            <a:r>
              <a:rPr lang="en-US" sz="1200" b="0" dirty="0"/>
              <a:t>) </a:t>
            </a:r>
            <a:r>
              <a:rPr lang="en-US" sz="1200" b="0" dirty="0">
                <a:solidFill>
                  <a:srgbClr val="FF0000"/>
                </a:solidFill>
              </a:rPr>
              <a:t>and </a:t>
            </a:r>
            <a:r>
              <a:rPr lang="en-US" sz="1200" b="0" dirty="0" err="1">
                <a:solidFill>
                  <a:srgbClr val="FF0000"/>
                </a:solidFill>
              </a:rPr>
              <a:t>src.sprpchg_process_id</a:t>
            </a:r>
            <a:r>
              <a:rPr lang="en-US" sz="1200" b="0" dirty="0">
                <a:solidFill>
                  <a:srgbClr val="FF0000"/>
                </a:solidFill>
              </a:rPr>
              <a:t> in (''CONTACT'',''PRE_STUDENT'',''MST_RACE'',''PERSON'',''MEDICAL_INFORMATION'',''VISA'',''GENERAL_STUDENT'')</a:t>
            </a:r>
            <a:r>
              <a:rPr lang="en-US" sz="1200" b="0" dirty="0"/>
              <a:t> AND </a:t>
            </a:r>
            <a:r>
              <a:rPr lang="en-US" sz="1200" b="0" dirty="0" err="1" smtClean="0"/>
              <a:t>src.SPRPCHG_PROCESS_ID</a:t>
            </a:r>
            <a:r>
              <a:rPr lang="en-US" sz="1200" b="0" dirty="0" smtClean="0"/>
              <a:t> </a:t>
            </a:r>
            <a:r>
              <a:rPr lang="en-US" sz="1200" b="0" dirty="0"/>
              <a:t>= ''', '</a:t>
            </a:r>
            <a:r>
              <a:rPr lang="en-US" sz="1200" b="0" dirty="0" err="1"/>
              <a:t>src.SPRPCHG_PIDM</a:t>
            </a:r>
            <a:r>
              <a:rPr lang="en-US" sz="1200" b="0" dirty="0"/>
              <a:t>, '''|| </a:t>
            </a:r>
            <a:r>
              <a:rPr lang="en-US" sz="1200" b="0" dirty="0" err="1"/>
              <a:t>p_chg_table</a:t>
            </a:r>
            <a:r>
              <a:rPr lang="en-US" sz="1200" b="0" dirty="0"/>
              <a:t> || ''', SYSDATE</a:t>
            </a:r>
            <a:r>
              <a:rPr lang="en-US" sz="1200" b="0" dirty="0" smtClean="0"/>
              <a:t>'));</a:t>
            </a:r>
          </a:p>
          <a:p>
            <a:endParaRPr lang="en-US" sz="1200" b="0" dirty="0"/>
          </a:p>
          <a:p>
            <a:r>
              <a:rPr lang="en-US" sz="1800" b="0" dirty="0" smtClean="0"/>
              <a:t>Change Count Before: 544,144,     Change Count After: 969</a:t>
            </a:r>
          </a:p>
          <a:p>
            <a:endParaRPr lang="en-US" sz="1800" b="0" dirty="0"/>
          </a:p>
          <a:p>
            <a:r>
              <a:rPr lang="en-US" sz="1800" b="0" dirty="0" smtClean="0"/>
              <a:t>We did this to each of our stars – our refresh time is getting better!</a:t>
            </a:r>
            <a:endParaRPr lang="en-US" sz="1800" b="0" dirty="0"/>
          </a:p>
        </p:txBody>
      </p:sp>
    </p:spTree>
    <p:extLst>
      <p:ext uri="{BB962C8B-B14F-4D97-AF65-F5344CB8AC3E}">
        <p14:creationId xmlns:p14="http://schemas.microsoft.com/office/powerpoint/2010/main" val="649845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Course Change Table Customization</a:t>
            </a:r>
            <a:endParaRPr lang="en-US" dirty="0"/>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b="0" dirty="0" smtClean="0"/>
              <a:t>This refresh alone was taking 3 hours nightly after all the tuning we’ve done. We discovered that the change table only contains the CRN. At CCCS, that CRN can be used at 13 different schools, and in multiple terms – the key is CRN + MULTI_SOURCE + ACADEMIC_PERIOD</a:t>
            </a:r>
          </a:p>
          <a:p>
            <a:pPr marL="342900" indent="-342900">
              <a:buFont typeface="Arial" pitchFamily="34" charset="0"/>
              <a:buChar char="•"/>
            </a:pPr>
            <a:endParaRPr lang="en-US" b="0" dirty="0"/>
          </a:p>
          <a:p>
            <a:pPr marL="342900" indent="-342900">
              <a:buFont typeface="Arial" pitchFamily="34" charset="0"/>
              <a:buChar char="•"/>
            </a:pPr>
            <a:r>
              <a:rPr lang="en-US" b="0" dirty="0" smtClean="0"/>
              <a:t>We decided to add the </a:t>
            </a:r>
            <a:r>
              <a:rPr lang="en-US" b="0" dirty="0" err="1" smtClean="0"/>
              <a:t>academic_period</a:t>
            </a:r>
            <a:r>
              <a:rPr lang="en-US" b="0" dirty="0" smtClean="0"/>
              <a:t> to the change table (CHG_STUDENT_COURSE) so it will only remove the CRN from the period where the change was made</a:t>
            </a:r>
            <a:endParaRPr lang="en-US" b="0" dirty="0"/>
          </a:p>
        </p:txBody>
      </p:sp>
    </p:spTree>
    <p:extLst>
      <p:ext uri="{BB962C8B-B14F-4D97-AF65-F5344CB8AC3E}">
        <p14:creationId xmlns:p14="http://schemas.microsoft.com/office/powerpoint/2010/main" val="5754832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Modifying CHG_STUDENT_COURSE</a:t>
            </a:r>
            <a:endParaRPr lang="en-US" dirty="0"/>
          </a:p>
        </p:txBody>
      </p:sp>
      <p:sp>
        <p:nvSpPr>
          <p:cNvPr id="3" name="Text Placeholder 2"/>
          <p:cNvSpPr>
            <a:spLocks noGrp="1"/>
          </p:cNvSpPr>
          <p:nvPr>
            <p:ph type="body" sz="quarter" idx="11"/>
          </p:nvPr>
        </p:nvSpPr>
        <p:spPr/>
        <p:txBody>
          <a:bodyPr/>
          <a:lstStyle/>
          <a:p>
            <a:pPr marL="285750" indent="-285750">
              <a:buFont typeface="Arial" pitchFamily="34" charset="0"/>
              <a:buChar char="•"/>
            </a:pPr>
            <a:r>
              <a:rPr lang="en-US" sz="1600" b="0" dirty="0" smtClean="0"/>
              <a:t>Add </a:t>
            </a:r>
            <a:r>
              <a:rPr lang="en-US" sz="1600" b="0" dirty="0" err="1" smtClean="0"/>
              <a:t>academic_period</a:t>
            </a:r>
            <a:r>
              <a:rPr lang="en-US" sz="1600" b="0" dirty="0" smtClean="0"/>
              <a:t> field to CHG_STUDENT_COURSE</a:t>
            </a:r>
          </a:p>
          <a:p>
            <a:pPr marL="285750" indent="-285750">
              <a:buFont typeface="Arial" pitchFamily="34" charset="0"/>
              <a:buChar char="•"/>
            </a:pPr>
            <a:r>
              <a:rPr lang="en-US" sz="1600" b="0" dirty="0" smtClean="0"/>
              <a:t>Modify MAINTAIN_EDW_CHANGE_RECORDS</a:t>
            </a:r>
          </a:p>
          <a:p>
            <a:pPr marL="565150" lvl="1" indent="-285750">
              <a:buFont typeface="Arial" pitchFamily="34" charset="0"/>
              <a:buChar char="•"/>
            </a:pPr>
            <a:r>
              <a:rPr lang="en-US" dirty="0"/>
              <a:t>	</a:t>
            </a:r>
            <a:r>
              <a:rPr lang="en-US" sz="1000" b="0" u="sng" dirty="0"/>
              <a:t>FROM</a:t>
            </a:r>
            <a:r>
              <a:rPr lang="en-US" sz="1000" dirty="0"/>
              <a:t>: </a:t>
            </a:r>
            <a:r>
              <a:rPr lang="en-US" sz="1000" b="0" dirty="0" err="1"/>
              <a:t>edw_chg.COURSE_REFERENCE_NUMBER</a:t>
            </a:r>
            <a:r>
              <a:rPr lang="en-US" sz="1000" b="0" dirty="0"/>
              <a:t> = </a:t>
            </a:r>
            <a:r>
              <a:rPr lang="en-US" sz="1000" b="0" dirty="0" err="1"/>
              <a:t>src.SSROCHG_CRN</a:t>
            </a:r>
            <a:r>
              <a:rPr lang="en-US" sz="1000" dirty="0"/>
              <a:t/>
            </a:r>
            <a:br>
              <a:rPr lang="en-US" sz="1000" dirty="0"/>
            </a:br>
            <a:r>
              <a:rPr lang="en-US" sz="1000" dirty="0"/>
              <a:t>	</a:t>
            </a:r>
            <a:r>
              <a:rPr lang="en-US" sz="1000" b="0" u="sng" dirty="0"/>
              <a:t>TO</a:t>
            </a:r>
            <a:r>
              <a:rPr lang="en-US" sz="1000" dirty="0"/>
              <a:t>: </a:t>
            </a:r>
            <a:r>
              <a:rPr lang="en-US" sz="1000" b="0" dirty="0" err="1"/>
              <a:t>edw_chg.COURSE_REFERENCE_NUMBER</a:t>
            </a:r>
            <a:r>
              <a:rPr lang="en-US" sz="1000" b="0" dirty="0"/>
              <a:t> = </a:t>
            </a:r>
            <a:r>
              <a:rPr lang="en-US" sz="1000" b="0" dirty="0" err="1"/>
              <a:t>src.SSROCHG_CRN</a:t>
            </a:r>
            <a:r>
              <a:rPr lang="en-US" sz="1000" b="0" dirty="0"/>
              <a:t> and </a:t>
            </a:r>
            <a:r>
              <a:rPr lang="en-US" sz="1000" b="0" dirty="0" err="1"/>
              <a:t>edw_chg.academic_period</a:t>
            </a:r>
            <a:r>
              <a:rPr lang="en-US" sz="1000" b="0" dirty="0"/>
              <a:t> </a:t>
            </a:r>
            <a:r>
              <a:rPr lang="en-US" sz="1000" b="0" dirty="0" smtClean="0"/>
              <a:t>= 				</a:t>
            </a:r>
            <a:r>
              <a:rPr lang="en-US" sz="1000" b="0" dirty="0" err="1" smtClean="0"/>
              <a:t>src.ssrochg_term_code</a:t>
            </a:r>
            <a:endParaRPr lang="en-US" sz="1000" b="0" dirty="0" smtClean="0"/>
          </a:p>
          <a:p>
            <a:pPr marL="171450" indent="-171450">
              <a:buFont typeface="Arial" pitchFamily="34" charset="0"/>
              <a:buChar char="•"/>
            </a:pPr>
            <a:r>
              <a:rPr lang="en-US" sz="1600" b="0" dirty="0" smtClean="0"/>
              <a:t>Modify the change table condition in </a:t>
            </a:r>
            <a:r>
              <a:rPr lang="en-US" sz="1600" b="0" dirty="0" err="1" smtClean="0"/>
              <a:t>edw_student_extr.f_get_student_course</a:t>
            </a:r>
            <a:r>
              <a:rPr lang="en-US" sz="1600" b="0" dirty="0" smtClean="0"/>
              <a:t> to join on academic period</a:t>
            </a:r>
          </a:p>
          <a:p>
            <a:pPr marL="171450" indent="-171450">
              <a:buFont typeface="Arial" pitchFamily="34" charset="0"/>
              <a:buChar char="•"/>
            </a:pPr>
            <a:r>
              <a:rPr lang="en-US" sz="1600" b="0" dirty="0" smtClean="0"/>
              <a:t>Modify </a:t>
            </a:r>
            <a:r>
              <a:rPr lang="en-US" sz="1600" b="0" dirty="0" err="1" smtClean="0"/>
              <a:t>EDWSTG.EDW_GENERAL_EXTR.p_insert_student_crse_chg_rec</a:t>
            </a:r>
            <a:endParaRPr lang="en-US" sz="1600" b="0" dirty="0" smtClean="0"/>
          </a:p>
          <a:p>
            <a:pPr marL="450850" lvl="1" indent="-171450">
              <a:buFont typeface="Arial" pitchFamily="34" charset="0"/>
              <a:buChar char="•"/>
            </a:pPr>
            <a:r>
              <a:rPr lang="en-US" sz="1400" dirty="0" smtClean="0"/>
              <a:t>Add “</a:t>
            </a:r>
            <a:r>
              <a:rPr lang="en-US" sz="1400" dirty="0" err="1" smtClean="0"/>
              <a:t>academic_period</a:t>
            </a:r>
            <a:r>
              <a:rPr lang="en-US" sz="1400" dirty="0" smtClean="0"/>
              <a:t>” to the list of values to insert on both sides of the UNION</a:t>
            </a:r>
          </a:p>
          <a:p>
            <a:pPr marL="171450" indent="-171450">
              <a:buFont typeface="Arial" pitchFamily="34" charset="0"/>
              <a:buChar char="•"/>
            </a:pPr>
            <a:r>
              <a:rPr lang="en-US" sz="1600" b="0" dirty="0" smtClean="0"/>
              <a:t>Modify EDWSTG.MAINTAIN_EDW_ERROR_RECORDS </a:t>
            </a:r>
            <a:r>
              <a:rPr lang="en-US" sz="1600" b="0" dirty="0" err="1" smtClean="0"/>
              <a:t>proc</a:t>
            </a:r>
            <a:endParaRPr lang="en-US" sz="1600" b="0" dirty="0" smtClean="0"/>
          </a:p>
          <a:p>
            <a:pPr marL="450850" lvl="1" indent="-171450">
              <a:buFont typeface="Arial" pitchFamily="34" charset="0"/>
              <a:buChar char="•"/>
            </a:pPr>
            <a:r>
              <a:rPr lang="en-US" sz="1400" dirty="0" smtClean="0"/>
              <a:t>Add condition to CASE block for CHG_STUDENT_COURSE to join on </a:t>
            </a:r>
            <a:r>
              <a:rPr lang="en-US" sz="1400" dirty="0" err="1" smtClean="0"/>
              <a:t>academic_period</a:t>
            </a:r>
            <a:endParaRPr lang="en-US" sz="1400" dirty="0" smtClean="0"/>
          </a:p>
          <a:p>
            <a:pPr marL="171450" indent="-171450">
              <a:buFont typeface="Arial" pitchFamily="34" charset="0"/>
              <a:buChar char="•"/>
            </a:pPr>
            <a:r>
              <a:rPr lang="en-US" sz="1600" b="0" dirty="0" smtClean="0"/>
              <a:t>Modify </a:t>
            </a:r>
            <a:r>
              <a:rPr lang="en-US" sz="1600" b="0" dirty="0" err="1" smtClean="0"/>
              <a:t>EDW_GENERAL_EXTR.p_delete_fact_records</a:t>
            </a:r>
            <a:endParaRPr lang="en-US" sz="1600" b="0" dirty="0" smtClean="0"/>
          </a:p>
          <a:p>
            <a:pPr marL="450850" lvl="1" indent="-171450">
              <a:buFont typeface="Arial" pitchFamily="34" charset="0"/>
              <a:buChar char="•"/>
            </a:pPr>
            <a:r>
              <a:rPr lang="en-US" sz="1400" dirty="0" smtClean="0"/>
              <a:t>Add condition to CASE block for CHG_STUDENT_COURSE to join on </a:t>
            </a:r>
            <a:r>
              <a:rPr lang="en-US" sz="1400" dirty="0" err="1" smtClean="0"/>
              <a:t>academic_period</a:t>
            </a:r>
            <a:endParaRPr lang="en-US" sz="1400" b="0" dirty="0" smtClean="0"/>
          </a:p>
          <a:p>
            <a:pPr marL="450850" lvl="1" indent="-171450">
              <a:buFont typeface="Arial" pitchFamily="34" charset="0"/>
              <a:buChar char="•"/>
            </a:pPr>
            <a:endParaRPr lang="en-US" sz="1400" b="0" dirty="0"/>
          </a:p>
        </p:txBody>
      </p:sp>
    </p:spTree>
    <p:extLst>
      <p:ext uri="{BB962C8B-B14F-4D97-AF65-F5344CB8AC3E}">
        <p14:creationId xmlns:p14="http://schemas.microsoft.com/office/powerpoint/2010/main" val="4144020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Customization</a:t>
            </a:r>
            <a:endParaRPr lang="en-US" dirty="0"/>
          </a:p>
        </p:txBody>
      </p:sp>
      <p:sp>
        <p:nvSpPr>
          <p:cNvPr id="3" name="Text Placeholder 2"/>
          <p:cNvSpPr>
            <a:spLocks noGrp="1"/>
          </p:cNvSpPr>
          <p:nvPr>
            <p:ph type="body" sz="quarter" idx="11"/>
          </p:nvPr>
        </p:nvSpPr>
        <p:spPr/>
        <p:txBody>
          <a:bodyPr/>
          <a:lstStyle/>
          <a:p>
            <a:r>
              <a:rPr lang="en-US" dirty="0" smtClean="0"/>
              <a:t>Control reports do not display the number of deletes or inserts on refreshes:</a:t>
            </a:r>
          </a:p>
          <a:p>
            <a:endParaRPr lang="en-US" dirty="0"/>
          </a:p>
          <a:p>
            <a:endParaRPr lang="en-US" dirty="0" smtClean="0"/>
          </a:p>
          <a:p>
            <a:r>
              <a:rPr lang="en-US" dirty="0" smtClean="0"/>
              <a:t>Our DBA built in counts before &amp; after the delete so we could see:</a:t>
            </a:r>
          </a:p>
          <a:p>
            <a:endParaRPr lang="en-US" dirty="0" smtClean="0"/>
          </a:p>
          <a:p>
            <a:endParaRPr lang="en-US" dirty="0"/>
          </a:p>
          <a:p>
            <a:r>
              <a:rPr lang="en-US" dirty="0" smtClean="0"/>
              <a:t>Hopefully you can do math</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88" y="1749114"/>
            <a:ext cx="7645139"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88" y="3323342"/>
            <a:ext cx="69852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82021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Wake up! We’re almost done!</a:t>
            </a:r>
            <a:endParaRPr lang="en-US" dirty="0"/>
          </a:p>
        </p:txBody>
      </p:sp>
      <p:sp>
        <p:nvSpPr>
          <p:cNvPr id="3" name="Text Placeholder 2"/>
          <p:cNvSpPr>
            <a:spLocks noGrp="1"/>
          </p:cNvSpPr>
          <p:nvPr>
            <p:ph type="body" sz="quarter" idx="11"/>
          </p:nvPr>
        </p:nvSpPr>
        <p:spPr/>
        <p:txBody>
          <a:bodyPr/>
          <a:lstStyle/>
          <a:p>
            <a:r>
              <a:rPr lang="en-US" dirty="0" smtClean="0">
                <a:solidFill>
                  <a:srgbClr val="FF0000"/>
                </a:solidFill>
              </a:rPr>
              <a:t> </a:t>
            </a:r>
            <a:endParaRPr lang="en-US" dirty="0">
              <a:solidFill>
                <a:srgbClr val="FF0000"/>
              </a:solidFill>
            </a:endParaRPr>
          </a:p>
        </p:txBody>
      </p:sp>
      <p:pic>
        <p:nvPicPr>
          <p:cNvPr id="12291" name="Picture 3" descr="M:\Presentations\ELive_2015\presentation_pix\about_me\MackWedd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216" y="990554"/>
            <a:ext cx="6052010" cy="372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107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one – Student Progress Aggregate Refresh</a:t>
            </a:r>
          </a:p>
        </p:txBody>
      </p:sp>
      <p:sp>
        <p:nvSpPr>
          <p:cNvPr id="3" name="Text Placeholder 2"/>
          <p:cNvSpPr>
            <a:spLocks noGrp="1"/>
          </p:cNvSpPr>
          <p:nvPr>
            <p:ph type="body" sz="quarter" idx="11"/>
          </p:nvPr>
        </p:nvSpPr>
        <p:spPr/>
        <p:txBody>
          <a:bodyPr/>
          <a:lstStyle/>
          <a:p>
            <a:pPr marL="342900" indent="-342900">
              <a:buFont typeface="Arial" pitchFamily="34" charset="0"/>
              <a:buChar char="•"/>
            </a:pPr>
            <a:r>
              <a:rPr lang="en-US" b="0" dirty="0" smtClean="0"/>
              <a:t>The change table never populated with records (this change table is special – it uses a </a:t>
            </a:r>
            <a:r>
              <a:rPr lang="en-US" b="0" dirty="0" err="1" smtClean="0"/>
              <a:t>proc</a:t>
            </a:r>
            <a:r>
              <a:rPr lang="en-US" b="0" dirty="0" smtClean="0"/>
              <a:t> in </a:t>
            </a:r>
            <a:r>
              <a:rPr lang="en-US" b="0" dirty="0" err="1" smtClean="0"/>
              <a:t>edw_etl_util</a:t>
            </a:r>
            <a:r>
              <a:rPr lang="en-US" b="0" dirty="0" smtClean="0"/>
              <a:t> package to populate)</a:t>
            </a:r>
          </a:p>
          <a:p>
            <a:pPr marL="342900" indent="-342900">
              <a:buFont typeface="Arial" pitchFamily="34" charset="0"/>
              <a:buChar char="•"/>
            </a:pPr>
            <a:r>
              <a:rPr lang="en-US" b="0" dirty="0" smtClean="0"/>
              <a:t>Subsequently, </a:t>
            </a:r>
            <a:r>
              <a:rPr lang="en-US" b="0" dirty="0" err="1" smtClean="0"/>
              <a:t>student_engagement_aggregate</a:t>
            </a:r>
            <a:r>
              <a:rPr lang="en-US" b="0" dirty="0" smtClean="0"/>
              <a:t> will not populate the changes as it pulls everything from </a:t>
            </a:r>
            <a:r>
              <a:rPr lang="en-US" b="0" dirty="0" err="1" smtClean="0"/>
              <a:t>student_progress_aggregate</a:t>
            </a:r>
            <a:endParaRPr lang="en-US" b="0" dirty="0" smtClean="0"/>
          </a:p>
          <a:p>
            <a:pPr marL="342900" indent="-342900">
              <a:buFont typeface="Arial" pitchFamily="34" charset="0"/>
              <a:buChar char="•"/>
            </a:pPr>
            <a:r>
              <a:rPr lang="en-US" b="0" dirty="0" smtClean="0"/>
              <a:t>Remove </a:t>
            </a:r>
            <a:r>
              <a:rPr lang="en-US" b="0" dirty="0"/>
              <a:t>reference to ALL_IV_XFORM_MAP_PARAMETERS </a:t>
            </a:r>
            <a:r>
              <a:rPr lang="en-US" b="0" dirty="0" smtClean="0"/>
              <a:t>C</a:t>
            </a:r>
          </a:p>
          <a:p>
            <a:pPr marL="622300" lvl="1" indent="-342900">
              <a:buFont typeface="Arial" pitchFamily="34" charset="0"/>
              <a:buChar char="•"/>
            </a:pPr>
            <a:r>
              <a:rPr lang="en-US" dirty="0" smtClean="0"/>
              <a:t>That is being removed in the next version of baseline</a:t>
            </a:r>
          </a:p>
          <a:p>
            <a:endParaRPr lang="en-US" dirty="0" smtClean="0"/>
          </a:p>
          <a:p>
            <a:endParaRPr lang="en-US" b="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241" y="3473189"/>
            <a:ext cx="3117273"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365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Progress Aggregate Refresh</a:t>
            </a:r>
            <a:endParaRPr lang="en-US" dirty="0"/>
          </a:p>
        </p:txBody>
      </p:sp>
      <p:sp>
        <p:nvSpPr>
          <p:cNvPr id="3" name="Text Placeholder 2"/>
          <p:cNvSpPr>
            <a:spLocks noGrp="1"/>
          </p:cNvSpPr>
          <p:nvPr>
            <p:ph type="body" sz="quarter" idx="11"/>
          </p:nvPr>
        </p:nvSpPr>
        <p:spPr/>
        <p:txBody>
          <a:bodyPr/>
          <a:lstStyle/>
          <a:p>
            <a:pPr marL="285750" indent="-285750">
              <a:buFont typeface="Arial" pitchFamily="34" charset="0"/>
              <a:buChar char="•"/>
            </a:pPr>
            <a:r>
              <a:rPr lang="en-US" sz="1600" b="0" dirty="0" smtClean="0"/>
              <a:t>Missing MEP join in OWB mapping Joiner (if you are a MEP client </a:t>
            </a:r>
            <a:r>
              <a:rPr lang="en-US" sz="1600" b="0" smtClean="0"/>
              <a:t>and you Cartesian </a:t>
            </a:r>
            <a:r>
              <a:rPr lang="en-US" sz="1600" b="0" dirty="0" smtClean="0"/>
              <a:t>WDT_WAREHOUSE_ENTITY)</a:t>
            </a:r>
          </a:p>
          <a:p>
            <a:endParaRPr lang="en-US" sz="1600" b="0" dirty="0"/>
          </a:p>
          <a:p>
            <a:endParaRPr lang="en-US" sz="1600" b="0" dirty="0" smtClean="0"/>
          </a:p>
          <a:p>
            <a:endParaRPr lang="en-US" sz="1600" b="0" dirty="0"/>
          </a:p>
          <a:p>
            <a:endParaRPr lang="en-US" sz="1600" b="0" dirty="0" smtClean="0"/>
          </a:p>
          <a:p>
            <a:endParaRPr lang="en-US" sz="1600" b="0" dirty="0"/>
          </a:p>
          <a:p>
            <a:pPr marL="285750" indent="-285750">
              <a:buFont typeface="Arial" pitchFamily="34" charset="0"/>
              <a:buChar char="•"/>
            </a:pPr>
            <a:r>
              <a:rPr lang="en-US" sz="1600" b="0" dirty="0" smtClean="0"/>
              <a:t>Create Unique index on </a:t>
            </a:r>
            <a:r>
              <a:rPr lang="en-US" sz="1600" b="0" dirty="0" err="1" smtClean="0"/>
              <a:t>person_uid</a:t>
            </a:r>
            <a:r>
              <a:rPr lang="en-US" sz="1600" b="0" dirty="0" smtClean="0"/>
              <a:t> on </a:t>
            </a:r>
            <a:r>
              <a:rPr lang="en-US" sz="1600" b="0" dirty="0" err="1" smtClean="0"/>
              <a:t>chg_student_progress</a:t>
            </a:r>
            <a:endParaRPr lang="en-US" sz="1600" b="0" dirty="0" smtClean="0"/>
          </a:p>
          <a:p>
            <a:pPr marL="285750" indent="-285750">
              <a:buFont typeface="Arial" pitchFamily="34" charset="0"/>
              <a:buChar char="•"/>
            </a:pPr>
            <a:r>
              <a:rPr lang="en-US" sz="1600" b="0" dirty="0" smtClean="0"/>
              <a:t>Index on </a:t>
            </a:r>
            <a:r>
              <a:rPr lang="en-US" sz="1600" b="0" dirty="0" err="1" smtClean="0"/>
              <a:t>wat_student_progress.person_uid</a:t>
            </a:r>
            <a:endParaRPr lang="en-US" sz="1600" b="0" dirty="0" smtClean="0"/>
          </a:p>
          <a:p>
            <a:pPr marL="285750" indent="-285750">
              <a:buFont typeface="Arial" pitchFamily="34" charset="0"/>
              <a:buChar char="•"/>
            </a:pPr>
            <a:r>
              <a:rPr lang="en-US" sz="1600" b="0" dirty="0" err="1" smtClean="0"/>
              <a:t>Nologging</a:t>
            </a:r>
            <a:r>
              <a:rPr lang="en-US" sz="1600" b="0" dirty="0" smtClean="0"/>
              <a:t> on aggregate table</a:t>
            </a:r>
            <a:endParaRPr lang="en-US" sz="1600" b="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68937"/>
            <a:ext cx="7361237"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30956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Current Refresh time of SRP</a:t>
            </a:r>
            <a:endParaRPr lang="en-US" dirty="0"/>
          </a:p>
        </p:txBody>
      </p:sp>
      <p:sp>
        <p:nvSpPr>
          <p:cNvPr id="3" name="Text Placeholder 2"/>
          <p:cNvSpPr>
            <a:spLocks noGrp="1"/>
          </p:cNvSpPr>
          <p:nvPr>
            <p:ph type="body" sz="quarter" idx="1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We chopped off nearly 50 hours from our refresh time using a combination of these tuning methods. Our EDW went live in early January, 2015.</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36" y="1244339"/>
            <a:ext cx="8442543" cy="111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79993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Sorry, that was a lot of content.  The End.</a:t>
            </a:r>
            <a:endParaRPr lang="en-US" dirty="0"/>
          </a:p>
        </p:txBody>
      </p:sp>
      <p:sp>
        <p:nvSpPr>
          <p:cNvPr id="3" name="Text Placeholder 2"/>
          <p:cNvSpPr>
            <a:spLocks noGrp="1"/>
          </p:cNvSpPr>
          <p:nvPr>
            <p:ph type="body" sz="quarter" idx="11"/>
          </p:nvPr>
        </p:nvSpPr>
        <p:spPr/>
        <p:txBody>
          <a:bodyPr/>
          <a:lstStyle/>
          <a:p>
            <a:r>
              <a:rPr lang="en-US" dirty="0" smtClean="0"/>
              <a:t> </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631" y="1214192"/>
            <a:ext cx="2115991" cy="332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75949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&amp; Answers</a:t>
            </a:r>
            <a:endParaRPr lang="en-US" dirty="0"/>
          </a:p>
        </p:txBody>
      </p:sp>
      <p:sp>
        <p:nvSpPr>
          <p:cNvPr id="3" name="TextBox 2"/>
          <p:cNvSpPr txBox="1"/>
          <p:nvPr/>
        </p:nvSpPr>
        <p:spPr>
          <a:xfrm>
            <a:off x="541130" y="2341217"/>
            <a:ext cx="3434522" cy="1077218"/>
          </a:xfrm>
          <a:prstGeom prst="rect">
            <a:avLst/>
          </a:prstGeom>
          <a:noFill/>
        </p:spPr>
        <p:txBody>
          <a:bodyPr wrap="square" lIns="0" tIns="0" rIns="0" bIns="0" rtlCol="0">
            <a:noAutofit/>
          </a:bodyPr>
          <a:lstStyle/>
          <a:p>
            <a:endParaRPr lang="en-US" sz="1600" dirty="0">
              <a:solidFill>
                <a:schemeClr val="bg1"/>
              </a:solidFill>
              <a:latin typeface="Arial" charset="0"/>
            </a:endParaRPr>
          </a:p>
        </p:txBody>
      </p:sp>
    </p:spTree>
    <p:extLst>
      <p:ext uri="{BB962C8B-B14F-4D97-AF65-F5344CB8AC3E}">
        <p14:creationId xmlns:p14="http://schemas.microsoft.com/office/powerpoint/2010/main" val="33782774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Pertinent Hardware Factoids</a:t>
            </a:r>
            <a:endParaRPr lang="en-US" dirty="0"/>
          </a:p>
        </p:txBody>
      </p:sp>
      <p:sp>
        <p:nvSpPr>
          <p:cNvPr id="3" name="Text Placeholder 2"/>
          <p:cNvSpPr>
            <a:spLocks noGrp="1"/>
          </p:cNvSpPr>
          <p:nvPr>
            <p:ph type="body" sz="quarter" idx="11"/>
          </p:nvPr>
        </p:nvSpPr>
        <p:spPr>
          <a:xfrm>
            <a:off x="457200" y="1128792"/>
            <a:ext cx="7886397" cy="3398333"/>
          </a:xfrm>
        </p:spPr>
        <p:txBody>
          <a:bodyPr/>
          <a:lstStyle/>
          <a:p>
            <a:pPr marL="285750" indent="-285750">
              <a:spcBef>
                <a:spcPts val="2000"/>
              </a:spcBef>
              <a:buFont typeface="Arial" pitchFamily="34" charset="0"/>
              <a:buChar char="•"/>
            </a:pPr>
            <a:r>
              <a:rPr lang="en-US" sz="1400" dirty="0" smtClean="0"/>
              <a:t>During Setup</a:t>
            </a:r>
            <a:br>
              <a:rPr lang="en-US" sz="1400" dirty="0" smtClean="0"/>
            </a:br>
            <a:r>
              <a:rPr lang="en-US" sz="1400" b="0" dirty="0" smtClean="0">
                <a:solidFill>
                  <a:schemeClr val="tx1"/>
                </a:solidFill>
              </a:rPr>
              <a:t>	24 Cores</a:t>
            </a:r>
            <a:br>
              <a:rPr lang="en-US" sz="1400" b="0" dirty="0" smtClean="0">
                <a:solidFill>
                  <a:schemeClr val="tx1"/>
                </a:solidFill>
              </a:rPr>
            </a:br>
            <a:r>
              <a:rPr lang="en-US" sz="1400" b="0" dirty="0" smtClean="0">
                <a:solidFill>
                  <a:schemeClr val="tx1"/>
                </a:solidFill>
              </a:rPr>
              <a:t>	94GB RAM</a:t>
            </a:r>
            <a:br>
              <a:rPr lang="en-US" sz="1400" b="0" dirty="0" smtClean="0">
                <a:solidFill>
                  <a:schemeClr val="tx1"/>
                </a:solidFill>
              </a:rPr>
            </a:br>
            <a:r>
              <a:rPr lang="en-US" sz="1400" b="0" dirty="0" smtClean="0">
                <a:solidFill>
                  <a:schemeClr val="tx1"/>
                </a:solidFill>
              </a:rPr>
              <a:t>	EMC VNX5700 SAN</a:t>
            </a:r>
            <a:endParaRPr lang="en-US" sz="1200" b="0" dirty="0" smtClean="0">
              <a:solidFill>
                <a:schemeClr val="tx1"/>
              </a:solidFill>
            </a:endParaRPr>
          </a:p>
          <a:p>
            <a:pPr marL="285750" indent="-285750">
              <a:spcBef>
                <a:spcPts val="2000"/>
              </a:spcBef>
              <a:buFont typeface="Arial" pitchFamily="34" charset="0"/>
              <a:buChar char="•"/>
            </a:pPr>
            <a:r>
              <a:rPr lang="en-US" sz="1400" dirty="0" smtClean="0"/>
              <a:t>Very recent upgrades (mid-February, 2015)</a:t>
            </a:r>
            <a:br>
              <a:rPr lang="en-US" sz="1400" dirty="0" smtClean="0"/>
            </a:br>
            <a:r>
              <a:rPr lang="en-US" sz="1400" dirty="0" smtClean="0"/>
              <a:t>	</a:t>
            </a:r>
            <a:r>
              <a:rPr lang="en-US" sz="1400" b="0" dirty="0" smtClean="0">
                <a:solidFill>
                  <a:schemeClr val="tx1"/>
                </a:solidFill>
              </a:rPr>
              <a:t>32 Cores with </a:t>
            </a:r>
            <a:r>
              <a:rPr lang="en-US" sz="1400" b="0" dirty="0" err="1">
                <a:solidFill>
                  <a:schemeClr val="tx1"/>
                </a:solidFill>
              </a:rPr>
              <a:t>H</a:t>
            </a:r>
            <a:r>
              <a:rPr lang="en-US" sz="1400" b="0" dirty="0" err="1" smtClean="0">
                <a:solidFill>
                  <a:schemeClr val="tx1"/>
                </a:solidFill>
              </a:rPr>
              <a:t>yperthreading</a:t>
            </a:r>
            <a:r>
              <a:rPr lang="en-US" sz="1400" b="0" dirty="0" smtClean="0">
                <a:solidFill>
                  <a:schemeClr val="tx1"/>
                </a:solidFill>
              </a:rPr>
              <a:t/>
            </a:r>
            <a:br>
              <a:rPr lang="en-US" sz="1400" b="0" dirty="0" smtClean="0">
                <a:solidFill>
                  <a:schemeClr val="tx1"/>
                </a:solidFill>
              </a:rPr>
            </a:br>
            <a:r>
              <a:rPr lang="en-US" sz="1400" b="0" dirty="0" smtClean="0">
                <a:solidFill>
                  <a:schemeClr val="tx1"/>
                </a:solidFill>
              </a:rPr>
              <a:t>	</a:t>
            </a:r>
            <a:r>
              <a:rPr lang="en-US" sz="1400" b="0" dirty="0">
                <a:solidFill>
                  <a:schemeClr val="tx1"/>
                </a:solidFill>
              </a:rPr>
              <a:t>252GB RAM</a:t>
            </a:r>
            <a:br>
              <a:rPr lang="en-US" sz="1400" b="0" dirty="0">
                <a:solidFill>
                  <a:schemeClr val="tx1"/>
                </a:solidFill>
              </a:rPr>
            </a:br>
            <a:r>
              <a:rPr lang="en-US" sz="1400" b="0" dirty="0" smtClean="0">
                <a:solidFill>
                  <a:schemeClr val="tx1"/>
                </a:solidFill>
              </a:rPr>
              <a:t>	EMC </a:t>
            </a:r>
            <a:r>
              <a:rPr lang="en-US" sz="1400" b="0" dirty="0" err="1" smtClean="0">
                <a:solidFill>
                  <a:schemeClr val="tx1"/>
                </a:solidFill>
              </a:rPr>
              <a:t>XtremIO</a:t>
            </a:r>
            <a:r>
              <a:rPr lang="en-US" sz="1400" b="0" dirty="0" smtClean="0">
                <a:solidFill>
                  <a:schemeClr val="tx1"/>
                </a:solidFill>
              </a:rPr>
              <a:t> (All-Flash Storage Array)</a:t>
            </a:r>
            <a:endParaRPr lang="en-US" sz="1400" b="0" dirty="0">
              <a:solidFill>
                <a:schemeClr val="tx1"/>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241" y="1128792"/>
            <a:ext cx="2270867" cy="2340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27853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4"/>
          <p:cNvSpPr txBox="1">
            <a:spLocks/>
          </p:cNvSpPr>
          <p:nvPr/>
        </p:nvSpPr>
        <p:spPr>
          <a:xfrm>
            <a:off x="457199" y="1666240"/>
            <a:ext cx="5373757" cy="1970723"/>
          </a:xfrm>
          <a:prstGeom prst="rect">
            <a:avLst/>
          </a:prstGeom>
        </p:spPr>
        <p:txBody>
          <a:bodyPr lIns="0" tIns="0" rIns="0" bIns="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smtClean="0">
                <a:solidFill>
                  <a:schemeClr val="bg1"/>
                </a:solidFill>
              </a:rPr>
              <a:t>Bryan L. Mack</a:t>
            </a:r>
          </a:p>
          <a:p>
            <a:pPr marL="0" indent="0">
              <a:buNone/>
            </a:pPr>
            <a:r>
              <a:rPr lang="en-US" sz="1800" dirty="0">
                <a:solidFill>
                  <a:schemeClr val="bg1"/>
                </a:solidFill>
              </a:rPr>
              <a:t>b</a:t>
            </a:r>
            <a:r>
              <a:rPr lang="en-US" sz="1800" dirty="0" smtClean="0">
                <a:solidFill>
                  <a:schemeClr val="bg1"/>
                </a:solidFill>
              </a:rPr>
              <a:t>ryan.mack@cccs.edu</a:t>
            </a:r>
          </a:p>
          <a:p>
            <a:pPr marL="0" indent="0">
              <a:spcBef>
                <a:spcPts val="3000"/>
              </a:spcBef>
              <a:buNone/>
            </a:pPr>
            <a:r>
              <a:rPr lang="en-US" sz="1400" dirty="0">
                <a:solidFill>
                  <a:schemeClr val="bg1"/>
                </a:solidFill>
              </a:rPr>
              <a:t>Please complete the online session evaluation </a:t>
            </a:r>
            <a:r>
              <a:rPr lang="en-US" sz="1400" dirty="0" smtClean="0">
                <a:solidFill>
                  <a:schemeClr val="bg1"/>
                </a:solidFill>
              </a:rPr>
              <a:t>form.</a:t>
            </a:r>
            <a:endParaRPr lang="en-US" sz="1400" dirty="0">
              <a:solidFill>
                <a:schemeClr val="bg1"/>
              </a:solidFill>
            </a:endParaRPr>
          </a:p>
          <a:p>
            <a:pPr marL="0" indent="0">
              <a:buNone/>
            </a:pPr>
            <a:r>
              <a:rPr lang="en-US" sz="1400" dirty="0">
                <a:solidFill>
                  <a:schemeClr val="bg1"/>
                </a:solidFill>
              </a:rPr>
              <a:t>Session ID </a:t>
            </a:r>
            <a:r>
              <a:rPr lang="en-US" sz="1400" dirty="0" smtClean="0">
                <a:solidFill>
                  <a:schemeClr val="bg1"/>
                </a:solidFill>
              </a:rPr>
              <a:t>11710</a:t>
            </a:r>
            <a:endParaRPr lang="en-US" sz="1400" dirty="0">
              <a:solidFill>
                <a:schemeClr val="bg1"/>
              </a:solidFill>
            </a:endParaRPr>
          </a:p>
        </p:txBody>
      </p:sp>
    </p:spTree>
    <p:extLst>
      <p:ext uri="{BB962C8B-B14F-4D97-AF65-F5344CB8AC3E}">
        <p14:creationId xmlns:p14="http://schemas.microsoft.com/office/powerpoint/2010/main" val="18497984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schemas.microsoft.com/sharepoint/v3/field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3338</TotalTime>
  <Words>3348</Words>
  <Application>Microsoft Office PowerPoint</Application>
  <PresentationFormat>On-screen Show (16:9)</PresentationFormat>
  <Paragraphs>564</Paragraphs>
  <Slides>90</Slides>
  <Notes>0</Notes>
  <HiddenSlides>0</HiddenSlides>
  <MMClips>3</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SRP Implementation Success in a Complex Environment </vt:lpstr>
      <vt:lpstr>Session rules of etiquette</vt:lpstr>
      <vt:lpstr>Introduction</vt:lpstr>
      <vt:lpstr>Agenda</vt:lpstr>
      <vt:lpstr>Goals / Basics / Hardware</vt:lpstr>
      <vt:lpstr>Goals</vt:lpstr>
      <vt:lpstr>What this Presentation Is Not</vt:lpstr>
      <vt:lpstr>Basics</vt:lpstr>
      <vt:lpstr>Pertinent Hardware Factoids</vt:lpstr>
      <vt:lpstr>Overview of SRP</vt:lpstr>
      <vt:lpstr>Data Flow</vt:lpstr>
      <vt:lpstr>Star Schema Architecture – Student Course Star (partial)</vt:lpstr>
      <vt:lpstr>Star Schema</vt:lpstr>
      <vt:lpstr>EDW/SRP Architecture – Primary Schemas</vt:lpstr>
      <vt:lpstr>Input Tables</vt:lpstr>
      <vt:lpstr>Input Tables</vt:lpstr>
      <vt:lpstr>Clean Tables</vt:lpstr>
      <vt:lpstr>Error Tables</vt:lpstr>
      <vt:lpstr>WKeys Tables</vt:lpstr>
      <vt:lpstr>Some Random Things About me</vt:lpstr>
      <vt:lpstr>Initial Setup, Configuration, &amp; Customizations</vt:lpstr>
      <vt:lpstr>Setup, Configuration, and Customizations</vt:lpstr>
      <vt:lpstr> Custom User Attributes In Dimensions </vt:lpstr>
      <vt:lpstr>Custom User Attributes in Dimensions</vt:lpstr>
      <vt:lpstr>Custom User Attributes in Dimensions</vt:lpstr>
      <vt:lpstr>Custom User Attributes in Dimensions</vt:lpstr>
      <vt:lpstr>BUG ALERT!!!!</vt:lpstr>
      <vt:lpstr>Cleansing Rules</vt:lpstr>
      <vt:lpstr>Create new cleansing rule via Admin UI tool</vt:lpstr>
      <vt:lpstr> Create new cleansing rule via Admin UI tool </vt:lpstr>
      <vt:lpstr>Create new cleansing rule via Admin UI tool</vt:lpstr>
      <vt:lpstr>Assign cleansing rule to dimension value</vt:lpstr>
      <vt:lpstr>Done! Verify it worked</vt:lpstr>
      <vt:lpstr>Custom Prompts for Loads/Refreshes</vt:lpstr>
      <vt:lpstr>Custom Prompts for Loads/Refreshes</vt:lpstr>
      <vt:lpstr>Custom Prompts for Loads/Refreshes</vt:lpstr>
      <vt:lpstr>Custom Prompts for Loads/Refreshes</vt:lpstr>
      <vt:lpstr>Random things I like – WAKE UP!!!</vt:lpstr>
      <vt:lpstr>MEP</vt:lpstr>
      <vt:lpstr>MEP – I’ll keep it high-level since few of you use it</vt:lpstr>
      <vt:lpstr>Loading Data</vt:lpstr>
      <vt:lpstr>Loading Data</vt:lpstr>
      <vt:lpstr>Common Data Load Errors &amp; Warnings</vt:lpstr>
      <vt:lpstr>Common Errors</vt:lpstr>
      <vt:lpstr>Common Errors</vt:lpstr>
      <vt:lpstr>Common Errors</vt:lpstr>
      <vt:lpstr>Cleansing Translation</vt:lpstr>
      <vt:lpstr>Cleansing translation</vt:lpstr>
      <vt:lpstr>Cleansing Translation </vt:lpstr>
      <vt:lpstr>Taunting</vt:lpstr>
      <vt:lpstr>Common Errors</vt:lpstr>
      <vt:lpstr>Constraint Error Example</vt:lpstr>
      <vt:lpstr>Join Error keys to Dimensions to see “real” data</vt:lpstr>
      <vt:lpstr>Constraint Error Example</vt:lpstr>
      <vt:lpstr>Caveat #1 – Make sure ODS fully loaded</vt:lpstr>
      <vt:lpstr>Caveat #2 – Student Cohort Star + End of Time</vt:lpstr>
      <vt:lpstr>Caveat #2 – Student Cohort Star + End of Time</vt:lpstr>
      <vt:lpstr>Caveat #3 – Test Star not easily customizable</vt:lpstr>
      <vt:lpstr>Refreshing Data</vt:lpstr>
      <vt:lpstr>Refreshing SRP Data</vt:lpstr>
      <vt:lpstr>52 Hours. Fifty Two Hours. Two Days + 4 hours. </vt:lpstr>
      <vt:lpstr>Change Table Process</vt:lpstr>
      <vt:lpstr>ODSMGR.MAINTAIN_EDW_CHANGE_RECORDS proc</vt:lpstr>
      <vt:lpstr>Change Table Process</vt:lpstr>
      <vt:lpstr>Refreshing Data Methods</vt:lpstr>
      <vt:lpstr>Serial Refreshes</vt:lpstr>
      <vt:lpstr>Serial Refresh Options </vt:lpstr>
      <vt:lpstr>Serial Refreshes</vt:lpstr>
      <vt:lpstr>Wide Refreshes</vt:lpstr>
      <vt:lpstr>Wide Refreshes</vt:lpstr>
      <vt:lpstr>Configuring Wide Refreshes</vt:lpstr>
      <vt:lpstr>Wide Refresh Caveat</vt:lpstr>
      <vt:lpstr>CCCS Custom Tuning</vt:lpstr>
      <vt:lpstr>Convert BMIs to BTREE indexes on Facts</vt:lpstr>
      <vt:lpstr>Limit Refresh Records to 2009 and greater</vt:lpstr>
      <vt:lpstr>Custom Views/MViews</vt:lpstr>
      <vt:lpstr>Tune Change Tables – Bad Nightly Processes</vt:lpstr>
      <vt:lpstr>Tune Change Tables - Customize MAINTAIN_EDW_CHANGE_RECORDS</vt:lpstr>
      <vt:lpstr>Tune Change Tables - Customize MAINTAIN_EDW_CHANGE_RECORDS</vt:lpstr>
      <vt:lpstr>Tune Change Tables - Customize MAINTAIN_EDW_CHANGE_RECORDS</vt:lpstr>
      <vt:lpstr>Student Course Change Table Customization</vt:lpstr>
      <vt:lpstr>Modifying CHG_STUDENT_COURSE</vt:lpstr>
      <vt:lpstr>Customization</vt:lpstr>
      <vt:lpstr>Wake up! We’re almost done!</vt:lpstr>
      <vt:lpstr>Last one – Student Progress Aggregate Refresh</vt:lpstr>
      <vt:lpstr>Student Progress Aggregate Refresh</vt:lpstr>
      <vt:lpstr>Our Current Refresh time of SRP</vt:lpstr>
      <vt:lpstr>Sorry, that was a lot of content.  The End.</vt:lpstr>
      <vt:lpstr>Questions &amp; Answers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bmack</cp:lastModifiedBy>
  <cp:revision>614</cp:revision>
  <dcterms:created xsi:type="dcterms:W3CDTF">2010-04-12T23:12:02Z</dcterms:created>
  <dcterms:modified xsi:type="dcterms:W3CDTF">2015-03-11T19:51:53Z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